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5" r:id="rId3"/>
    <p:sldId id="287" r:id="rId4"/>
    <p:sldId id="289" r:id="rId5"/>
    <p:sldId id="276" r:id="rId6"/>
    <p:sldId id="277" r:id="rId7"/>
    <p:sldId id="258" r:id="rId8"/>
    <p:sldId id="259" r:id="rId9"/>
    <p:sldId id="261" r:id="rId10"/>
    <p:sldId id="262" r:id="rId11"/>
    <p:sldId id="278" r:id="rId12"/>
    <p:sldId id="263" r:id="rId13"/>
    <p:sldId id="264" r:id="rId14"/>
    <p:sldId id="266" r:id="rId15"/>
    <p:sldId id="265" r:id="rId16"/>
    <p:sldId id="268" r:id="rId17"/>
    <p:sldId id="285" r:id="rId18"/>
    <p:sldId id="272" r:id="rId19"/>
    <p:sldId id="273"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AKWE" initials="O" lastIdx="1" clrIdx="0">
    <p:extLst>
      <p:ext uri="{19B8F6BF-5375-455C-9EA6-DF929625EA0E}">
        <p15:presenceInfo xmlns:p15="http://schemas.microsoft.com/office/powerpoint/2012/main" userId="OSAKW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E8CA5"/>
    <a:srgbClr val="F5E8DA"/>
    <a:srgbClr val="50006C"/>
    <a:srgbClr val="39527C"/>
    <a:srgbClr val="FFFFFF"/>
    <a:srgbClr val="D7BCFD"/>
    <a:srgbClr val="F6E7D8"/>
    <a:srgbClr val="DC661F"/>
    <a:srgbClr val="93BBF8"/>
    <a:srgbClr val="F4B3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78534" autoAdjust="0"/>
  </p:normalViewPr>
  <p:slideViewPr>
    <p:cSldViewPr snapToGrid="0">
      <p:cViewPr varScale="1">
        <p:scale>
          <a:sx n="54" d="100"/>
          <a:sy n="54" d="100"/>
        </p:scale>
        <p:origin x="4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Empagliflozin</c:v>
                </c:pt>
              </c:strCache>
            </c:strRef>
          </c:tx>
          <c:spPr>
            <a:solidFill>
              <a:srgbClr val="50006C"/>
            </a:solidFill>
            <a:ln>
              <a:noFill/>
            </a:ln>
            <a:effectLst/>
          </c:spPr>
          <c:invertIfNegative val="0"/>
          <c:cat>
            <c:strRef>
              <c:f>Sheet1!$A$2:$A$8</c:f>
              <c:strCache>
                <c:ptCount val="7"/>
                <c:pt idx="0">
                  <c:v>Genital infection</c:v>
                </c:pt>
                <c:pt idx="1">
                  <c:v>Lower limb amputation</c:v>
                </c:pt>
                <c:pt idx="2">
                  <c:v>Dehydration</c:v>
                </c:pt>
                <c:pt idx="3">
                  <c:v>Urinary tract infection</c:v>
                </c:pt>
                <c:pt idx="4">
                  <c:v>Hypoglycemia</c:v>
                </c:pt>
                <c:pt idx="5">
                  <c:v>Bone fracture</c:v>
                </c:pt>
                <c:pt idx="6">
                  <c:v>Acute kidney injury</c:v>
                </c:pt>
              </c:strCache>
            </c:strRef>
          </c:cat>
          <c:val>
            <c:numRef>
              <c:f>Sheet1!$B$2:$B$8</c:f>
              <c:numCache>
                <c:formatCode>General</c:formatCode>
                <c:ptCount val="7"/>
                <c:pt idx="0">
                  <c:v>0.1</c:v>
                </c:pt>
                <c:pt idx="1">
                  <c:v>0.8</c:v>
                </c:pt>
                <c:pt idx="2">
                  <c:v>0.9</c:v>
                </c:pt>
                <c:pt idx="3">
                  <c:v>1.6</c:v>
                </c:pt>
                <c:pt idx="4">
                  <c:v>2.2999999999999998</c:v>
                </c:pt>
                <c:pt idx="5">
                  <c:v>4</c:v>
                </c:pt>
                <c:pt idx="6">
                  <c:v>3.2</c:v>
                </c:pt>
              </c:numCache>
            </c:numRef>
          </c:val>
          <c:extLst>
            <c:ext xmlns:c16="http://schemas.microsoft.com/office/drawing/2014/chart" uri="{C3380CC4-5D6E-409C-BE32-E72D297353CC}">
              <c16:uniqueId val="{00000000-E6B0-408D-923A-AD43A14DFE63}"/>
            </c:ext>
          </c:extLst>
        </c:ser>
        <c:ser>
          <c:idx val="1"/>
          <c:order val="1"/>
          <c:tx>
            <c:strRef>
              <c:f>Sheet1!$C$1</c:f>
              <c:strCache>
                <c:ptCount val="1"/>
                <c:pt idx="0">
                  <c:v>Placebo</c:v>
                </c:pt>
              </c:strCache>
            </c:strRef>
          </c:tx>
          <c:spPr>
            <a:solidFill>
              <a:srgbClr val="CE8CA5"/>
            </a:solidFill>
            <a:ln>
              <a:noFill/>
            </a:ln>
            <a:effectLst/>
          </c:spPr>
          <c:invertIfNegative val="0"/>
          <c:cat>
            <c:strRef>
              <c:f>Sheet1!$A$2:$A$8</c:f>
              <c:strCache>
                <c:ptCount val="7"/>
                <c:pt idx="0">
                  <c:v>Genital infection</c:v>
                </c:pt>
                <c:pt idx="1">
                  <c:v>Lower limb amputation</c:v>
                </c:pt>
                <c:pt idx="2">
                  <c:v>Dehydration</c:v>
                </c:pt>
                <c:pt idx="3">
                  <c:v>Urinary tract infection</c:v>
                </c:pt>
                <c:pt idx="4">
                  <c:v>Hypoglycemia</c:v>
                </c:pt>
                <c:pt idx="5">
                  <c:v>Bone fracture</c:v>
                </c:pt>
                <c:pt idx="6">
                  <c:v>Acute kidney injury</c:v>
                </c:pt>
              </c:strCache>
            </c:strRef>
          </c:cat>
          <c:val>
            <c:numRef>
              <c:f>Sheet1!$C$2:$C$8</c:f>
              <c:numCache>
                <c:formatCode>General</c:formatCode>
                <c:ptCount val="7"/>
                <c:pt idx="0">
                  <c:v>0.1</c:v>
                </c:pt>
                <c:pt idx="1">
                  <c:v>0.6</c:v>
                </c:pt>
                <c:pt idx="2">
                  <c:v>0.7</c:v>
                </c:pt>
                <c:pt idx="3">
                  <c:v>1.6</c:v>
                </c:pt>
                <c:pt idx="4">
                  <c:v>2.2999999999999998</c:v>
                </c:pt>
                <c:pt idx="5">
                  <c:v>3.7</c:v>
                </c:pt>
                <c:pt idx="6">
                  <c:v>4.0999999999999996</c:v>
                </c:pt>
              </c:numCache>
            </c:numRef>
          </c:val>
          <c:extLst>
            <c:ext xmlns:c16="http://schemas.microsoft.com/office/drawing/2014/chart" uri="{C3380CC4-5D6E-409C-BE32-E72D297353CC}">
              <c16:uniqueId val="{00000001-E6B0-408D-923A-AD43A14DFE63}"/>
            </c:ext>
          </c:extLst>
        </c:ser>
        <c:dLbls>
          <c:showLegendKey val="0"/>
          <c:showVal val="0"/>
          <c:showCatName val="0"/>
          <c:showSerName val="0"/>
          <c:showPercent val="0"/>
          <c:showBubbleSize val="0"/>
        </c:dLbls>
        <c:gapWidth val="219"/>
        <c:overlap val="-27"/>
        <c:axId val="1479617632"/>
        <c:axId val="1479620544"/>
      </c:barChart>
      <c:catAx>
        <c:axId val="147961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79620544"/>
        <c:crosses val="autoZero"/>
        <c:auto val="1"/>
        <c:lblAlgn val="ctr"/>
        <c:lblOffset val="100"/>
        <c:noMultiLvlLbl val="0"/>
      </c:catAx>
      <c:valAx>
        <c:axId val="14796205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9617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EFEE7E-4749-4E21-9059-7408656C08B4}"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7D4347A9-694D-4F60-AB00-604F8DC202FB}">
      <dgm:prSet phldrT="[Text]" custT="1"/>
      <dgm:spPr/>
      <dgm:t>
        <a:bodyPr/>
        <a:lstStyle/>
        <a:p>
          <a:r>
            <a:rPr lang="en-US" sz="3200" dirty="0" smtClean="0"/>
            <a:t>The challenge with CKD</a:t>
          </a:r>
          <a:endParaRPr lang="en-US" sz="3200" dirty="0"/>
        </a:p>
      </dgm:t>
    </dgm:pt>
    <dgm:pt modelId="{546CEA19-9CE7-49F9-8608-0FF56038D763}" type="parTrans" cxnId="{192A77EC-9583-4AD5-8218-C9E7CEEC7E0D}">
      <dgm:prSet/>
      <dgm:spPr/>
      <dgm:t>
        <a:bodyPr/>
        <a:lstStyle/>
        <a:p>
          <a:endParaRPr lang="en-US"/>
        </a:p>
      </dgm:t>
    </dgm:pt>
    <dgm:pt modelId="{1CD2869B-8073-4084-8A48-DEF365E55DE9}" type="sibTrans" cxnId="{192A77EC-9583-4AD5-8218-C9E7CEEC7E0D}">
      <dgm:prSet/>
      <dgm:spPr/>
      <dgm:t>
        <a:bodyPr/>
        <a:lstStyle/>
        <a:p>
          <a:endParaRPr lang="en-US"/>
        </a:p>
      </dgm:t>
    </dgm:pt>
    <dgm:pt modelId="{760894B8-A8E9-41F7-8A67-BADAACEEA7D0}">
      <dgm:prSet phldrT="[Text]" custT="1"/>
      <dgm:spPr/>
      <dgm:t>
        <a:bodyPr/>
        <a:lstStyle/>
        <a:p>
          <a:r>
            <a:rPr lang="en-US" sz="3200" dirty="0" smtClean="0"/>
            <a:t>Investigating the effect of </a:t>
          </a:r>
          <a:r>
            <a:rPr lang="en-US" sz="3200" dirty="0" err="1" smtClean="0"/>
            <a:t>empagliflozin</a:t>
          </a:r>
          <a:endParaRPr lang="en-US" sz="3200" dirty="0"/>
        </a:p>
      </dgm:t>
    </dgm:pt>
    <dgm:pt modelId="{6540CE7C-40B1-437D-88C2-9A0864D0C93F}" type="parTrans" cxnId="{A89C8377-D2E9-4F54-8B8B-8D4160D490BB}">
      <dgm:prSet/>
      <dgm:spPr/>
      <dgm:t>
        <a:bodyPr/>
        <a:lstStyle/>
        <a:p>
          <a:endParaRPr lang="en-US"/>
        </a:p>
      </dgm:t>
    </dgm:pt>
    <dgm:pt modelId="{C2879FAC-847A-40F9-A669-EE951D0512C3}" type="sibTrans" cxnId="{A89C8377-D2E9-4F54-8B8B-8D4160D490BB}">
      <dgm:prSet/>
      <dgm:spPr/>
      <dgm:t>
        <a:bodyPr/>
        <a:lstStyle/>
        <a:p>
          <a:endParaRPr lang="en-US"/>
        </a:p>
      </dgm:t>
    </dgm:pt>
    <dgm:pt modelId="{BD0D33D1-8D4E-4673-B8D6-5FEC3B742ECE}">
      <dgm:prSet phldrT="[Text]" custT="1"/>
      <dgm:spPr/>
      <dgm:t>
        <a:bodyPr/>
        <a:lstStyle/>
        <a:p>
          <a:r>
            <a:rPr lang="en-US" sz="3200" dirty="0" smtClean="0"/>
            <a:t>The finding and its importance</a:t>
          </a:r>
          <a:endParaRPr lang="en-US" sz="3200" dirty="0"/>
        </a:p>
      </dgm:t>
    </dgm:pt>
    <dgm:pt modelId="{D1978CB7-290A-46C7-A53F-C19BF7712710}" type="parTrans" cxnId="{61EC1149-B56C-4468-A13A-22EED745CEBF}">
      <dgm:prSet/>
      <dgm:spPr/>
      <dgm:t>
        <a:bodyPr/>
        <a:lstStyle/>
        <a:p>
          <a:endParaRPr lang="en-US"/>
        </a:p>
      </dgm:t>
    </dgm:pt>
    <dgm:pt modelId="{5EA38AB8-B886-4F6B-B3FA-FE7CA437035D}" type="sibTrans" cxnId="{61EC1149-B56C-4468-A13A-22EED745CEBF}">
      <dgm:prSet/>
      <dgm:spPr/>
      <dgm:t>
        <a:bodyPr/>
        <a:lstStyle/>
        <a:p>
          <a:endParaRPr lang="en-US"/>
        </a:p>
      </dgm:t>
    </dgm:pt>
    <dgm:pt modelId="{FBFEDA9B-DEB1-4581-A1AC-076035DB9288}" type="pres">
      <dgm:prSet presAssocID="{C0EFEE7E-4749-4E21-9059-7408656C08B4}" presName="Name0" presStyleCnt="0">
        <dgm:presLayoutVars>
          <dgm:chMax val="7"/>
          <dgm:chPref val="7"/>
          <dgm:dir/>
          <dgm:animLvl val="lvl"/>
        </dgm:presLayoutVars>
      </dgm:prSet>
      <dgm:spPr/>
    </dgm:pt>
    <dgm:pt modelId="{2525A78A-0FC3-43F3-9670-8EA59A780C54}" type="pres">
      <dgm:prSet presAssocID="{7D4347A9-694D-4F60-AB00-604F8DC202FB}" presName="Accent1" presStyleCnt="0"/>
      <dgm:spPr/>
    </dgm:pt>
    <dgm:pt modelId="{903043D3-DA97-41C4-80CE-151152564978}" type="pres">
      <dgm:prSet presAssocID="{7D4347A9-694D-4F60-AB00-604F8DC202FB}" presName="Accent" presStyleLbl="node1" presStyleIdx="0" presStyleCnt="3"/>
      <dgm:spPr>
        <a:solidFill>
          <a:srgbClr val="50006C"/>
        </a:solidFill>
      </dgm:spPr>
    </dgm:pt>
    <dgm:pt modelId="{777EABD0-6670-4AEE-9550-1D367629653D}" type="pres">
      <dgm:prSet presAssocID="{7D4347A9-694D-4F60-AB00-604F8DC202FB}" presName="Parent1" presStyleLbl="revTx" presStyleIdx="0" presStyleCnt="3" custScaleX="419904" custLinFactX="-95912" custLinFactNeighborX="-100000" custLinFactNeighborY="36188">
        <dgm:presLayoutVars>
          <dgm:chMax val="1"/>
          <dgm:chPref val="1"/>
          <dgm:bulletEnabled val="1"/>
        </dgm:presLayoutVars>
      </dgm:prSet>
      <dgm:spPr/>
    </dgm:pt>
    <dgm:pt modelId="{238251FB-D614-4858-99F3-466A35AA1589}" type="pres">
      <dgm:prSet presAssocID="{760894B8-A8E9-41F7-8A67-BADAACEEA7D0}" presName="Accent2" presStyleCnt="0"/>
      <dgm:spPr/>
    </dgm:pt>
    <dgm:pt modelId="{7EA278FF-465E-4F0C-8009-70483043B755}" type="pres">
      <dgm:prSet presAssocID="{760894B8-A8E9-41F7-8A67-BADAACEEA7D0}" presName="Accent" presStyleLbl="node1" presStyleIdx="1" presStyleCnt="3"/>
      <dgm:spPr>
        <a:solidFill>
          <a:srgbClr val="F5E8DA"/>
        </a:solidFill>
      </dgm:spPr>
    </dgm:pt>
    <dgm:pt modelId="{69EB01C3-5861-4055-B9CD-EF52681F3DEF}" type="pres">
      <dgm:prSet presAssocID="{760894B8-A8E9-41F7-8A67-BADAACEEA7D0}" presName="Parent2" presStyleLbl="revTx" presStyleIdx="1" presStyleCnt="3" custScaleX="489694" custLinFactX="90326" custLinFactNeighborX="100000" custLinFactNeighborY="0">
        <dgm:presLayoutVars>
          <dgm:chMax val="1"/>
          <dgm:chPref val="1"/>
          <dgm:bulletEnabled val="1"/>
        </dgm:presLayoutVars>
      </dgm:prSet>
      <dgm:spPr/>
      <dgm:t>
        <a:bodyPr/>
        <a:lstStyle/>
        <a:p>
          <a:endParaRPr lang="en-US"/>
        </a:p>
      </dgm:t>
    </dgm:pt>
    <dgm:pt modelId="{BD2A94ED-9416-4D5A-9AFC-8E20196E43D8}" type="pres">
      <dgm:prSet presAssocID="{BD0D33D1-8D4E-4673-B8D6-5FEC3B742ECE}" presName="Accent3" presStyleCnt="0"/>
      <dgm:spPr/>
    </dgm:pt>
    <dgm:pt modelId="{8134C998-8F44-4C80-A2C3-93A068930455}" type="pres">
      <dgm:prSet presAssocID="{BD0D33D1-8D4E-4673-B8D6-5FEC3B742ECE}" presName="Accent" presStyleLbl="node1" presStyleIdx="2" presStyleCnt="3"/>
      <dgm:spPr>
        <a:solidFill>
          <a:srgbClr val="CE8CA5"/>
        </a:solidFill>
      </dgm:spPr>
    </dgm:pt>
    <dgm:pt modelId="{9B1175C5-3315-4262-8107-462B7693535F}" type="pres">
      <dgm:prSet presAssocID="{BD0D33D1-8D4E-4673-B8D6-5FEC3B742ECE}" presName="Parent3" presStyleLbl="revTx" presStyleIdx="2" presStyleCnt="3" custScaleX="433592" custLinFactX="-82423" custLinFactNeighborX="-100000" custLinFactNeighborY="-22902">
        <dgm:presLayoutVars>
          <dgm:chMax val="1"/>
          <dgm:chPref val="1"/>
          <dgm:bulletEnabled val="1"/>
        </dgm:presLayoutVars>
      </dgm:prSet>
      <dgm:spPr/>
      <dgm:t>
        <a:bodyPr/>
        <a:lstStyle/>
        <a:p>
          <a:endParaRPr lang="en-US"/>
        </a:p>
      </dgm:t>
    </dgm:pt>
  </dgm:ptLst>
  <dgm:cxnLst>
    <dgm:cxn modelId="{192A77EC-9583-4AD5-8218-C9E7CEEC7E0D}" srcId="{C0EFEE7E-4749-4E21-9059-7408656C08B4}" destId="{7D4347A9-694D-4F60-AB00-604F8DC202FB}" srcOrd="0" destOrd="0" parTransId="{546CEA19-9CE7-49F9-8608-0FF56038D763}" sibTransId="{1CD2869B-8073-4084-8A48-DEF365E55DE9}"/>
    <dgm:cxn modelId="{9C7F9D93-BFB7-491A-9357-D5851DB00826}" type="presOf" srcId="{C0EFEE7E-4749-4E21-9059-7408656C08B4}" destId="{FBFEDA9B-DEB1-4581-A1AC-076035DB9288}" srcOrd="0" destOrd="0" presId="urn:microsoft.com/office/officeart/2009/layout/CircleArrowProcess"/>
    <dgm:cxn modelId="{70601193-1685-4974-BF8D-D7C1B5FF8ED5}" type="presOf" srcId="{7D4347A9-694D-4F60-AB00-604F8DC202FB}" destId="{777EABD0-6670-4AEE-9550-1D367629653D}" srcOrd="0" destOrd="0" presId="urn:microsoft.com/office/officeart/2009/layout/CircleArrowProcess"/>
    <dgm:cxn modelId="{7104049E-40DC-4F9C-87E8-E25E8BCDA7B5}" type="presOf" srcId="{760894B8-A8E9-41F7-8A67-BADAACEEA7D0}" destId="{69EB01C3-5861-4055-B9CD-EF52681F3DEF}" srcOrd="0" destOrd="0" presId="urn:microsoft.com/office/officeart/2009/layout/CircleArrowProcess"/>
    <dgm:cxn modelId="{F7C44D32-C0B8-4578-B84B-1A9885AC989B}" type="presOf" srcId="{BD0D33D1-8D4E-4673-B8D6-5FEC3B742ECE}" destId="{9B1175C5-3315-4262-8107-462B7693535F}" srcOrd="0" destOrd="0" presId="urn:microsoft.com/office/officeart/2009/layout/CircleArrowProcess"/>
    <dgm:cxn modelId="{A89C8377-D2E9-4F54-8B8B-8D4160D490BB}" srcId="{C0EFEE7E-4749-4E21-9059-7408656C08B4}" destId="{760894B8-A8E9-41F7-8A67-BADAACEEA7D0}" srcOrd="1" destOrd="0" parTransId="{6540CE7C-40B1-437D-88C2-9A0864D0C93F}" sibTransId="{C2879FAC-847A-40F9-A669-EE951D0512C3}"/>
    <dgm:cxn modelId="{61EC1149-B56C-4468-A13A-22EED745CEBF}" srcId="{C0EFEE7E-4749-4E21-9059-7408656C08B4}" destId="{BD0D33D1-8D4E-4673-B8D6-5FEC3B742ECE}" srcOrd="2" destOrd="0" parTransId="{D1978CB7-290A-46C7-A53F-C19BF7712710}" sibTransId="{5EA38AB8-B886-4F6B-B3FA-FE7CA437035D}"/>
    <dgm:cxn modelId="{F957A93C-3CA0-4F6C-96C0-1D465D9F31CF}" type="presParOf" srcId="{FBFEDA9B-DEB1-4581-A1AC-076035DB9288}" destId="{2525A78A-0FC3-43F3-9670-8EA59A780C54}" srcOrd="0" destOrd="0" presId="urn:microsoft.com/office/officeart/2009/layout/CircleArrowProcess"/>
    <dgm:cxn modelId="{1C202E4C-2272-4C23-9557-43711B68023D}" type="presParOf" srcId="{2525A78A-0FC3-43F3-9670-8EA59A780C54}" destId="{903043D3-DA97-41C4-80CE-151152564978}" srcOrd="0" destOrd="0" presId="urn:microsoft.com/office/officeart/2009/layout/CircleArrowProcess"/>
    <dgm:cxn modelId="{3D74A129-4ADF-4A24-9C8D-9C8694E2499F}" type="presParOf" srcId="{FBFEDA9B-DEB1-4581-A1AC-076035DB9288}" destId="{777EABD0-6670-4AEE-9550-1D367629653D}" srcOrd="1" destOrd="0" presId="urn:microsoft.com/office/officeart/2009/layout/CircleArrowProcess"/>
    <dgm:cxn modelId="{DE4C6AC5-0B43-46C2-BD0D-2A3953E9C8FD}" type="presParOf" srcId="{FBFEDA9B-DEB1-4581-A1AC-076035DB9288}" destId="{238251FB-D614-4858-99F3-466A35AA1589}" srcOrd="2" destOrd="0" presId="urn:microsoft.com/office/officeart/2009/layout/CircleArrowProcess"/>
    <dgm:cxn modelId="{3D31E4C1-15BE-47A2-BBAE-2E9C4CC23962}" type="presParOf" srcId="{238251FB-D614-4858-99F3-466A35AA1589}" destId="{7EA278FF-465E-4F0C-8009-70483043B755}" srcOrd="0" destOrd="0" presId="urn:microsoft.com/office/officeart/2009/layout/CircleArrowProcess"/>
    <dgm:cxn modelId="{F3FD4194-65DD-4616-AE62-D0AB75C18D99}" type="presParOf" srcId="{FBFEDA9B-DEB1-4581-A1AC-076035DB9288}" destId="{69EB01C3-5861-4055-B9CD-EF52681F3DEF}" srcOrd="3" destOrd="0" presId="urn:microsoft.com/office/officeart/2009/layout/CircleArrowProcess"/>
    <dgm:cxn modelId="{DAE044D4-3FA2-4371-9384-45ECACFB5341}" type="presParOf" srcId="{FBFEDA9B-DEB1-4581-A1AC-076035DB9288}" destId="{BD2A94ED-9416-4D5A-9AFC-8E20196E43D8}" srcOrd="4" destOrd="0" presId="urn:microsoft.com/office/officeart/2009/layout/CircleArrowProcess"/>
    <dgm:cxn modelId="{FD4E0F26-9120-4020-A7DD-EE8EC7BAEEC8}" type="presParOf" srcId="{BD2A94ED-9416-4D5A-9AFC-8E20196E43D8}" destId="{8134C998-8F44-4C80-A2C3-93A068930455}" srcOrd="0" destOrd="0" presId="urn:microsoft.com/office/officeart/2009/layout/CircleArrowProcess"/>
    <dgm:cxn modelId="{0809D65D-ACFD-4E40-ABEE-D2D772422BC3}" type="presParOf" srcId="{FBFEDA9B-DEB1-4581-A1AC-076035DB9288}" destId="{9B1175C5-3315-4262-8107-462B7693535F}"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EFEE7E-4749-4E21-9059-7408656C08B4}"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7D4347A9-694D-4F60-AB00-604F8DC202FB}">
      <dgm:prSet phldrT="[Text]" custT="1"/>
      <dgm:spPr/>
      <dgm:t>
        <a:bodyPr/>
        <a:lstStyle/>
        <a:p>
          <a:r>
            <a:rPr lang="en-US" sz="3200" dirty="0" smtClean="0"/>
            <a:t>The challenge with CKD</a:t>
          </a:r>
          <a:endParaRPr lang="en-US" sz="3200" dirty="0"/>
        </a:p>
      </dgm:t>
    </dgm:pt>
    <dgm:pt modelId="{546CEA19-9CE7-49F9-8608-0FF56038D763}" type="parTrans" cxnId="{192A77EC-9583-4AD5-8218-C9E7CEEC7E0D}">
      <dgm:prSet/>
      <dgm:spPr/>
      <dgm:t>
        <a:bodyPr/>
        <a:lstStyle/>
        <a:p>
          <a:endParaRPr lang="en-US"/>
        </a:p>
      </dgm:t>
    </dgm:pt>
    <dgm:pt modelId="{1CD2869B-8073-4084-8A48-DEF365E55DE9}" type="sibTrans" cxnId="{192A77EC-9583-4AD5-8218-C9E7CEEC7E0D}">
      <dgm:prSet/>
      <dgm:spPr/>
      <dgm:t>
        <a:bodyPr/>
        <a:lstStyle/>
        <a:p>
          <a:endParaRPr lang="en-US"/>
        </a:p>
      </dgm:t>
    </dgm:pt>
    <dgm:pt modelId="{760894B8-A8E9-41F7-8A67-BADAACEEA7D0}">
      <dgm:prSet phldrT="[Text]" custT="1"/>
      <dgm:spPr/>
      <dgm:t>
        <a:bodyPr/>
        <a:lstStyle/>
        <a:p>
          <a:r>
            <a:rPr lang="en-US" sz="3200" dirty="0" smtClean="0"/>
            <a:t>Investigating the effect of </a:t>
          </a:r>
          <a:r>
            <a:rPr lang="en-US" sz="3200" dirty="0" err="1" smtClean="0"/>
            <a:t>empagliflozin</a:t>
          </a:r>
          <a:endParaRPr lang="en-US" sz="3200" dirty="0"/>
        </a:p>
      </dgm:t>
    </dgm:pt>
    <dgm:pt modelId="{6540CE7C-40B1-437D-88C2-9A0864D0C93F}" type="parTrans" cxnId="{A89C8377-D2E9-4F54-8B8B-8D4160D490BB}">
      <dgm:prSet/>
      <dgm:spPr/>
      <dgm:t>
        <a:bodyPr/>
        <a:lstStyle/>
        <a:p>
          <a:endParaRPr lang="en-US"/>
        </a:p>
      </dgm:t>
    </dgm:pt>
    <dgm:pt modelId="{C2879FAC-847A-40F9-A669-EE951D0512C3}" type="sibTrans" cxnId="{A89C8377-D2E9-4F54-8B8B-8D4160D490BB}">
      <dgm:prSet/>
      <dgm:spPr/>
      <dgm:t>
        <a:bodyPr/>
        <a:lstStyle/>
        <a:p>
          <a:endParaRPr lang="en-US"/>
        </a:p>
      </dgm:t>
    </dgm:pt>
    <dgm:pt modelId="{BD0D33D1-8D4E-4673-B8D6-5FEC3B742ECE}">
      <dgm:prSet phldrT="[Text]" custT="1"/>
      <dgm:spPr/>
      <dgm:t>
        <a:bodyPr/>
        <a:lstStyle/>
        <a:p>
          <a:r>
            <a:rPr lang="en-US" sz="3200" dirty="0" smtClean="0"/>
            <a:t>The finding and its importance</a:t>
          </a:r>
          <a:endParaRPr lang="en-US" sz="3200" dirty="0"/>
        </a:p>
      </dgm:t>
    </dgm:pt>
    <dgm:pt modelId="{D1978CB7-290A-46C7-A53F-C19BF7712710}" type="parTrans" cxnId="{61EC1149-B56C-4468-A13A-22EED745CEBF}">
      <dgm:prSet/>
      <dgm:spPr/>
      <dgm:t>
        <a:bodyPr/>
        <a:lstStyle/>
        <a:p>
          <a:endParaRPr lang="en-US"/>
        </a:p>
      </dgm:t>
    </dgm:pt>
    <dgm:pt modelId="{5EA38AB8-B886-4F6B-B3FA-FE7CA437035D}" type="sibTrans" cxnId="{61EC1149-B56C-4468-A13A-22EED745CEBF}">
      <dgm:prSet/>
      <dgm:spPr/>
      <dgm:t>
        <a:bodyPr/>
        <a:lstStyle/>
        <a:p>
          <a:endParaRPr lang="en-US"/>
        </a:p>
      </dgm:t>
    </dgm:pt>
    <dgm:pt modelId="{FBFEDA9B-DEB1-4581-A1AC-076035DB9288}" type="pres">
      <dgm:prSet presAssocID="{C0EFEE7E-4749-4E21-9059-7408656C08B4}" presName="Name0" presStyleCnt="0">
        <dgm:presLayoutVars>
          <dgm:chMax val="7"/>
          <dgm:chPref val="7"/>
          <dgm:dir/>
          <dgm:animLvl val="lvl"/>
        </dgm:presLayoutVars>
      </dgm:prSet>
      <dgm:spPr/>
    </dgm:pt>
    <dgm:pt modelId="{2525A78A-0FC3-43F3-9670-8EA59A780C54}" type="pres">
      <dgm:prSet presAssocID="{7D4347A9-694D-4F60-AB00-604F8DC202FB}" presName="Accent1" presStyleCnt="0"/>
      <dgm:spPr/>
    </dgm:pt>
    <dgm:pt modelId="{903043D3-DA97-41C4-80CE-151152564978}" type="pres">
      <dgm:prSet presAssocID="{7D4347A9-694D-4F60-AB00-604F8DC202FB}" presName="Accent" presStyleLbl="node1" presStyleIdx="0" presStyleCnt="3"/>
      <dgm:spPr>
        <a:solidFill>
          <a:srgbClr val="50006C"/>
        </a:solidFill>
      </dgm:spPr>
    </dgm:pt>
    <dgm:pt modelId="{777EABD0-6670-4AEE-9550-1D367629653D}" type="pres">
      <dgm:prSet presAssocID="{7D4347A9-694D-4F60-AB00-604F8DC202FB}" presName="Parent1" presStyleLbl="revTx" presStyleIdx="0" presStyleCnt="3" custScaleX="419904" custLinFactX="-96556" custLinFactNeighborX="-100000" custLinFactNeighborY="24242">
        <dgm:presLayoutVars>
          <dgm:chMax val="1"/>
          <dgm:chPref val="1"/>
          <dgm:bulletEnabled val="1"/>
        </dgm:presLayoutVars>
      </dgm:prSet>
      <dgm:spPr/>
    </dgm:pt>
    <dgm:pt modelId="{238251FB-D614-4858-99F3-466A35AA1589}" type="pres">
      <dgm:prSet presAssocID="{760894B8-A8E9-41F7-8A67-BADAACEEA7D0}" presName="Accent2" presStyleCnt="0"/>
      <dgm:spPr/>
    </dgm:pt>
    <dgm:pt modelId="{7EA278FF-465E-4F0C-8009-70483043B755}" type="pres">
      <dgm:prSet presAssocID="{760894B8-A8E9-41F7-8A67-BADAACEEA7D0}" presName="Accent" presStyleLbl="node1" presStyleIdx="1" presStyleCnt="3"/>
      <dgm:spPr>
        <a:solidFill>
          <a:srgbClr val="F5E8DA"/>
        </a:solidFill>
      </dgm:spPr>
    </dgm:pt>
    <dgm:pt modelId="{69EB01C3-5861-4055-B9CD-EF52681F3DEF}" type="pres">
      <dgm:prSet presAssocID="{760894B8-A8E9-41F7-8A67-BADAACEEA7D0}" presName="Parent2" presStyleLbl="revTx" presStyleIdx="1" presStyleCnt="3" custScaleX="489694" custLinFactX="90326" custLinFactNeighborX="100000" custLinFactNeighborY="0">
        <dgm:presLayoutVars>
          <dgm:chMax val="1"/>
          <dgm:chPref val="1"/>
          <dgm:bulletEnabled val="1"/>
        </dgm:presLayoutVars>
      </dgm:prSet>
      <dgm:spPr/>
      <dgm:t>
        <a:bodyPr/>
        <a:lstStyle/>
        <a:p>
          <a:endParaRPr lang="en-US"/>
        </a:p>
      </dgm:t>
    </dgm:pt>
    <dgm:pt modelId="{BD2A94ED-9416-4D5A-9AFC-8E20196E43D8}" type="pres">
      <dgm:prSet presAssocID="{BD0D33D1-8D4E-4673-B8D6-5FEC3B742ECE}" presName="Accent3" presStyleCnt="0"/>
      <dgm:spPr/>
    </dgm:pt>
    <dgm:pt modelId="{8134C998-8F44-4C80-A2C3-93A068930455}" type="pres">
      <dgm:prSet presAssocID="{BD0D33D1-8D4E-4673-B8D6-5FEC3B742ECE}" presName="Accent" presStyleLbl="node1" presStyleIdx="2" presStyleCnt="3"/>
      <dgm:spPr>
        <a:solidFill>
          <a:srgbClr val="CE8CA5"/>
        </a:solidFill>
      </dgm:spPr>
    </dgm:pt>
    <dgm:pt modelId="{9B1175C5-3315-4262-8107-462B7693535F}" type="pres">
      <dgm:prSet presAssocID="{BD0D33D1-8D4E-4673-B8D6-5FEC3B742ECE}" presName="Parent3" presStyleLbl="revTx" presStyleIdx="2" presStyleCnt="3" custScaleX="433592" custLinFactX="-82423" custLinFactNeighborX="-100000" custLinFactNeighborY="-22902">
        <dgm:presLayoutVars>
          <dgm:chMax val="1"/>
          <dgm:chPref val="1"/>
          <dgm:bulletEnabled val="1"/>
        </dgm:presLayoutVars>
      </dgm:prSet>
      <dgm:spPr/>
      <dgm:t>
        <a:bodyPr/>
        <a:lstStyle/>
        <a:p>
          <a:endParaRPr lang="en-US"/>
        </a:p>
      </dgm:t>
    </dgm:pt>
  </dgm:ptLst>
  <dgm:cxnLst>
    <dgm:cxn modelId="{192A77EC-9583-4AD5-8218-C9E7CEEC7E0D}" srcId="{C0EFEE7E-4749-4E21-9059-7408656C08B4}" destId="{7D4347A9-694D-4F60-AB00-604F8DC202FB}" srcOrd="0" destOrd="0" parTransId="{546CEA19-9CE7-49F9-8608-0FF56038D763}" sibTransId="{1CD2869B-8073-4084-8A48-DEF365E55DE9}"/>
    <dgm:cxn modelId="{9C7F9D93-BFB7-491A-9357-D5851DB00826}" type="presOf" srcId="{C0EFEE7E-4749-4E21-9059-7408656C08B4}" destId="{FBFEDA9B-DEB1-4581-A1AC-076035DB9288}" srcOrd="0" destOrd="0" presId="urn:microsoft.com/office/officeart/2009/layout/CircleArrowProcess"/>
    <dgm:cxn modelId="{70601193-1685-4974-BF8D-D7C1B5FF8ED5}" type="presOf" srcId="{7D4347A9-694D-4F60-AB00-604F8DC202FB}" destId="{777EABD0-6670-4AEE-9550-1D367629653D}" srcOrd="0" destOrd="0" presId="urn:microsoft.com/office/officeart/2009/layout/CircleArrowProcess"/>
    <dgm:cxn modelId="{7104049E-40DC-4F9C-87E8-E25E8BCDA7B5}" type="presOf" srcId="{760894B8-A8E9-41F7-8A67-BADAACEEA7D0}" destId="{69EB01C3-5861-4055-B9CD-EF52681F3DEF}" srcOrd="0" destOrd="0" presId="urn:microsoft.com/office/officeart/2009/layout/CircleArrowProcess"/>
    <dgm:cxn modelId="{F7C44D32-C0B8-4578-B84B-1A9885AC989B}" type="presOf" srcId="{BD0D33D1-8D4E-4673-B8D6-5FEC3B742ECE}" destId="{9B1175C5-3315-4262-8107-462B7693535F}" srcOrd="0" destOrd="0" presId="urn:microsoft.com/office/officeart/2009/layout/CircleArrowProcess"/>
    <dgm:cxn modelId="{A89C8377-D2E9-4F54-8B8B-8D4160D490BB}" srcId="{C0EFEE7E-4749-4E21-9059-7408656C08B4}" destId="{760894B8-A8E9-41F7-8A67-BADAACEEA7D0}" srcOrd="1" destOrd="0" parTransId="{6540CE7C-40B1-437D-88C2-9A0864D0C93F}" sibTransId="{C2879FAC-847A-40F9-A669-EE951D0512C3}"/>
    <dgm:cxn modelId="{61EC1149-B56C-4468-A13A-22EED745CEBF}" srcId="{C0EFEE7E-4749-4E21-9059-7408656C08B4}" destId="{BD0D33D1-8D4E-4673-B8D6-5FEC3B742ECE}" srcOrd="2" destOrd="0" parTransId="{D1978CB7-290A-46C7-A53F-C19BF7712710}" sibTransId="{5EA38AB8-B886-4F6B-B3FA-FE7CA437035D}"/>
    <dgm:cxn modelId="{F957A93C-3CA0-4F6C-96C0-1D465D9F31CF}" type="presParOf" srcId="{FBFEDA9B-DEB1-4581-A1AC-076035DB9288}" destId="{2525A78A-0FC3-43F3-9670-8EA59A780C54}" srcOrd="0" destOrd="0" presId="urn:microsoft.com/office/officeart/2009/layout/CircleArrowProcess"/>
    <dgm:cxn modelId="{1C202E4C-2272-4C23-9557-43711B68023D}" type="presParOf" srcId="{2525A78A-0FC3-43F3-9670-8EA59A780C54}" destId="{903043D3-DA97-41C4-80CE-151152564978}" srcOrd="0" destOrd="0" presId="urn:microsoft.com/office/officeart/2009/layout/CircleArrowProcess"/>
    <dgm:cxn modelId="{3D74A129-4ADF-4A24-9C8D-9C8694E2499F}" type="presParOf" srcId="{FBFEDA9B-DEB1-4581-A1AC-076035DB9288}" destId="{777EABD0-6670-4AEE-9550-1D367629653D}" srcOrd="1" destOrd="0" presId="urn:microsoft.com/office/officeart/2009/layout/CircleArrowProcess"/>
    <dgm:cxn modelId="{DE4C6AC5-0B43-46C2-BD0D-2A3953E9C8FD}" type="presParOf" srcId="{FBFEDA9B-DEB1-4581-A1AC-076035DB9288}" destId="{238251FB-D614-4858-99F3-466A35AA1589}" srcOrd="2" destOrd="0" presId="urn:microsoft.com/office/officeart/2009/layout/CircleArrowProcess"/>
    <dgm:cxn modelId="{3D31E4C1-15BE-47A2-BBAE-2E9C4CC23962}" type="presParOf" srcId="{238251FB-D614-4858-99F3-466A35AA1589}" destId="{7EA278FF-465E-4F0C-8009-70483043B755}" srcOrd="0" destOrd="0" presId="urn:microsoft.com/office/officeart/2009/layout/CircleArrowProcess"/>
    <dgm:cxn modelId="{F3FD4194-65DD-4616-AE62-D0AB75C18D99}" type="presParOf" srcId="{FBFEDA9B-DEB1-4581-A1AC-076035DB9288}" destId="{69EB01C3-5861-4055-B9CD-EF52681F3DEF}" srcOrd="3" destOrd="0" presId="urn:microsoft.com/office/officeart/2009/layout/CircleArrowProcess"/>
    <dgm:cxn modelId="{DAE044D4-3FA2-4371-9384-45ECACFB5341}" type="presParOf" srcId="{FBFEDA9B-DEB1-4581-A1AC-076035DB9288}" destId="{BD2A94ED-9416-4D5A-9AFC-8E20196E43D8}" srcOrd="4" destOrd="0" presId="urn:microsoft.com/office/officeart/2009/layout/CircleArrowProcess"/>
    <dgm:cxn modelId="{FD4E0F26-9120-4020-A7DD-EE8EC7BAEEC8}" type="presParOf" srcId="{BD2A94ED-9416-4D5A-9AFC-8E20196E43D8}" destId="{8134C998-8F44-4C80-A2C3-93A068930455}" srcOrd="0" destOrd="0" presId="urn:microsoft.com/office/officeart/2009/layout/CircleArrowProcess"/>
    <dgm:cxn modelId="{0809D65D-ACFD-4E40-ABEE-D2D772422BC3}" type="presParOf" srcId="{FBFEDA9B-DEB1-4581-A1AC-076035DB9288}" destId="{9B1175C5-3315-4262-8107-462B7693535F}"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EFEE7E-4749-4E21-9059-7408656C08B4}"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7D4347A9-694D-4F60-AB00-604F8DC202FB}">
      <dgm:prSet phldrT="[Text]" custT="1"/>
      <dgm:spPr/>
      <dgm:t>
        <a:bodyPr/>
        <a:lstStyle/>
        <a:p>
          <a:r>
            <a:rPr lang="en-US" sz="3200" dirty="0" smtClean="0"/>
            <a:t>The challenge with CKD</a:t>
          </a:r>
          <a:endParaRPr lang="en-US" sz="3200" dirty="0"/>
        </a:p>
      </dgm:t>
    </dgm:pt>
    <dgm:pt modelId="{546CEA19-9CE7-49F9-8608-0FF56038D763}" type="parTrans" cxnId="{192A77EC-9583-4AD5-8218-C9E7CEEC7E0D}">
      <dgm:prSet/>
      <dgm:spPr/>
      <dgm:t>
        <a:bodyPr/>
        <a:lstStyle/>
        <a:p>
          <a:endParaRPr lang="en-US"/>
        </a:p>
      </dgm:t>
    </dgm:pt>
    <dgm:pt modelId="{1CD2869B-8073-4084-8A48-DEF365E55DE9}" type="sibTrans" cxnId="{192A77EC-9583-4AD5-8218-C9E7CEEC7E0D}">
      <dgm:prSet/>
      <dgm:spPr/>
      <dgm:t>
        <a:bodyPr/>
        <a:lstStyle/>
        <a:p>
          <a:endParaRPr lang="en-US"/>
        </a:p>
      </dgm:t>
    </dgm:pt>
    <dgm:pt modelId="{760894B8-A8E9-41F7-8A67-BADAACEEA7D0}">
      <dgm:prSet phldrT="[Text]" custT="1"/>
      <dgm:spPr/>
      <dgm:t>
        <a:bodyPr/>
        <a:lstStyle/>
        <a:p>
          <a:r>
            <a:rPr lang="en-US" sz="3200" dirty="0" smtClean="0"/>
            <a:t>Investigating the effect of </a:t>
          </a:r>
          <a:r>
            <a:rPr lang="en-US" sz="3200" dirty="0" err="1" smtClean="0"/>
            <a:t>empagliflozin</a:t>
          </a:r>
          <a:endParaRPr lang="en-US" sz="3200" dirty="0"/>
        </a:p>
      </dgm:t>
    </dgm:pt>
    <dgm:pt modelId="{6540CE7C-40B1-437D-88C2-9A0864D0C93F}" type="parTrans" cxnId="{A89C8377-D2E9-4F54-8B8B-8D4160D490BB}">
      <dgm:prSet/>
      <dgm:spPr/>
      <dgm:t>
        <a:bodyPr/>
        <a:lstStyle/>
        <a:p>
          <a:endParaRPr lang="en-US"/>
        </a:p>
      </dgm:t>
    </dgm:pt>
    <dgm:pt modelId="{C2879FAC-847A-40F9-A669-EE951D0512C3}" type="sibTrans" cxnId="{A89C8377-D2E9-4F54-8B8B-8D4160D490BB}">
      <dgm:prSet/>
      <dgm:spPr/>
      <dgm:t>
        <a:bodyPr/>
        <a:lstStyle/>
        <a:p>
          <a:endParaRPr lang="en-US"/>
        </a:p>
      </dgm:t>
    </dgm:pt>
    <dgm:pt modelId="{BD0D33D1-8D4E-4673-B8D6-5FEC3B742ECE}">
      <dgm:prSet phldrT="[Text]" custT="1"/>
      <dgm:spPr/>
      <dgm:t>
        <a:bodyPr/>
        <a:lstStyle/>
        <a:p>
          <a:r>
            <a:rPr lang="en-US" sz="3200" dirty="0" smtClean="0"/>
            <a:t>The finding and its importance</a:t>
          </a:r>
          <a:endParaRPr lang="en-US" sz="3200" dirty="0"/>
        </a:p>
      </dgm:t>
    </dgm:pt>
    <dgm:pt modelId="{D1978CB7-290A-46C7-A53F-C19BF7712710}" type="parTrans" cxnId="{61EC1149-B56C-4468-A13A-22EED745CEBF}">
      <dgm:prSet/>
      <dgm:spPr/>
      <dgm:t>
        <a:bodyPr/>
        <a:lstStyle/>
        <a:p>
          <a:endParaRPr lang="en-US"/>
        </a:p>
      </dgm:t>
    </dgm:pt>
    <dgm:pt modelId="{5EA38AB8-B886-4F6B-B3FA-FE7CA437035D}" type="sibTrans" cxnId="{61EC1149-B56C-4468-A13A-22EED745CEBF}">
      <dgm:prSet/>
      <dgm:spPr/>
      <dgm:t>
        <a:bodyPr/>
        <a:lstStyle/>
        <a:p>
          <a:endParaRPr lang="en-US"/>
        </a:p>
      </dgm:t>
    </dgm:pt>
    <dgm:pt modelId="{FBFEDA9B-DEB1-4581-A1AC-076035DB9288}" type="pres">
      <dgm:prSet presAssocID="{C0EFEE7E-4749-4E21-9059-7408656C08B4}" presName="Name0" presStyleCnt="0">
        <dgm:presLayoutVars>
          <dgm:chMax val="7"/>
          <dgm:chPref val="7"/>
          <dgm:dir/>
          <dgm:animLvl val="lvl"/>
        </dgm:presLayoutVars>
      </dgm:prSet>
      <dgm:spPr/>
    </dgm:pt>
    <dgm:pt modelId="{2525A78A-0FC3-43F3-9670-8EA59A780C54}" type="pres">
      <dgm:prSet presAssocID="{7D4347A9-694D-4F60-AB00-604F8DC202FB}" presName="Accent1" presStyleCnt="0"/>
      <dgm:spPr/>
    </dgm:pt>
    <dgm:pt modelId="{903043D3-DA97-41C4-80CE-151152564978}" type="pres">
      <dgm:prSet presAssocID="{7D4347A9-694D-4F60-AB00-604F8DC202FB}" presName="Accent" presStyleLbl="node1" presStyleIdx="0" presStyleCnt="3"/>
      <dgm:spPr>
        <a:solidFill>
          <a:srgbClr val="50006C"/>
        </a:solidFill>
      </dgm:spPr>
    </dgm:pt>
    <dgm:pt modelId="{777EABD0-6670-4AEE-9550-1D367629653D}" type="pres">
      <dgm:prSet presAssocID="{7D4347A9-694D-4F60-AB00-604F8DC202FB}" presName="Parent1" presStyleLbl="revTx" presStyleIdx="0" presStyleCnt="3" custScaleX="419904" custLinFactX="-96556" custLinFactNeighborX="-100000" custLinFactNeighborY="24242">
        <dgm:presLayoutVars>
          <dgm:chMax val="1"/>
          <dgm:chPref val="1"/>
          <dgm:bulletEnabled val="1"/>
        </dgm:presLayoutVars>
      </dgm:prSet>
      <dgm:spPr/>
    </dgm:pt>
    <dgm:pt modelId="{238251FB-D614-4858-99F3-466A35AA1589}" type="pres">
      <dgm:prSet presAssocID="{760894B8-A8E9-41F7-8A67-BADAACEEA7D0}" presName="Accent2" presStyleCnt="0"/>
      <dgm:spPr/>
    </dgm:pt>
    <dgm:pt modelId="{7EA278FF-465E-4F0C-8009-70483043B755}" type="pres">
      <dgm:prSet presAssocID="{760894B8-A8E9-41F7-8A67-BADAACEEA7D0}" presName="Accent" presStyleLbl="node1" presStyleIdx="1" presStyleCnt="3"/>
      <dgm:spPr>
        <a:solidFill>
          <a:srgbClr val="F5E8DA"/>
        </a:solidFill>
      </dgm:spPr>
    </dgm:pt>
    <dgm:pt modelId="{69EB01C3-5861-4055-B9CD-EF52681F3DEF}" type="pres">
      <dgm:prSet presAssocID="{760894B8-A8E9-41F7-8A67-BADAACEEA7D0}" presName="Parent2" presStyleLbl="revTx" presStyleIdx="1" presStyleCnt="3" custScaleX="489694" custLinFactX="90326" custLinFactNeighborX="100000" custLinFactNeighborY="0">
        <dgm:presLayoutVars>
          <dgm:chMax val="1"/>
          <dgm:chPref val="1"/>
          <dgm:bulletEnabled val="1"/>
        </dgm:presLayoutVars>
      </dgm:prSet>
      <dgm:spPr/>
      <dgm:t>
        <a:bodyPr/>
        <a:lstStyle/>
        <a:p>
          <a:endParaRPr lang="en-US"/>
        </a:p>
      </dgm:t>
    </dgm:pt>
    <dgm:pt modelId="{BD2A94ED-9416-4D5A-9AFC-8E20196E43D8}" type="pres">
      <dgm:prSet presAssocID="{BD0D33D1-8D4E-4673-B8D6-5FEC3B742ECE}" presName="Accent3" presStyleCnt="0"/>
      <dgm:spPr/>
    </dgm:pt>
    <dgm:pt modelId="{8134C998-8F44-4C80-A2C3-93A068930455}" type="pres">
      <dgm:prSet presAssocID="{BD0D33D1-8D4E-4673-B8D6-5FEC3B742ECE}" presName="Accent" presStyleLbl="node1" presStyleIdx="2" presStyleCnt="3"/>
      <dgm:spPr>
        <a:solidFill>
          <a:srgbClr val="CE8CA5"/>
        </a:solidFill>
      </dgm:spPr>
    </dgm:pt>
    <dgm:pt modelId="{9B1175C5-3315-4262-8107-462B7693535F}" type="pres">
      <dgm:prSet presAssocID="{BD0D33D1-8D4E-4673-B8D6-5FEC3B742ECE}" presName="Parent3" presStyleLbl="revTx" presStyleIdx="2" presStyleCnt="3" custScaleX="433592" custLinFactX="-82423" custLinFactNeighborX="-100000" custLinFactNeighborY="-22902">
        <dgm:presLayoutVars>
          <dgm:chMax val="1"/>
          <dgm:chPref val="1"/>
          <dgm:bulletEnabled val="1"/>
        </dgm:presLayoutVars>
      </dgm:prSet>
      <dgm:spPr/>
      <dgm:t>
        <a:bodyPr/>
        <a:lstStyle/>
        <a:p>
          <a:endParaRPr lang="en-US"/>
        </a:p>
      </dgm:t>
    </dgm:pt>
  </dgm:ptLst>
  <dgm:cxnLst>
    <dgm:cxn modelId="{192A77EC-9583-4AD5-8218-C9E7CEEC7E0D}" srcId="{C0EFEE7E-4749-4E21-9059-7408656C08B4}" destId="{7D4347A9-694D-4F60-AB00-604F8DC202FB}" srcOrd="0" destOrd="0" parTransId="{546CEA19-9CE7-49F9-8608-0FF56038D763}" sibTransId="{1CD2869B-8073-4084-8A48-DEF365E55DE9}"/>
    <dgm:cxn modelId="{9C7F9D93-BFB7-491A-9357-D5851DB00826}" type="presOf" srcId="{C0EFEE7E-4749-4E21-9059-7408656C08B4}" destId="{FBFEDA9B-DEB1-4581-A1AC-076035DB9288}" srcOrd="0" destOrd="0" presId="urn:microsoft.com/office/officeart/2009/layout/CircleArrowProcess"/>
    <dgm:cxn modelId="{70601193-1685-4974-BF8D-D7C1B5FF8ED5}" type="presOf" srcId="{7D4347A9-694D-4F60-AB00-604F8DC202FB}" destId="{777EABD0-6670-4AEE-9550-1D367629653D}" srcOrd="0" destOrd="0" presId="urn:microsoft.com/office/officeart/2009/layout/CircleArrowProcess"/>
    <dgm:cxn modelId="{7104049E-40DC-4F9C-87E8-E25E8BCDA7B5}" type="presOf" srcId="{760894B8-A8E9-41F7-8A67-BADAACEEA7D0}" destId="{69EB01C3-5861-4055-B9CD-EF52681F3DEF}" srcOrd="0" destOrd="0" presId="urn:microsoft.com/office/officeart/2009/layout/CircleArrowProcess"/>
    <dgm:cxn modelId="{F7C44D32-C0B8-4578-B84B-1A9885AC989B}" type="presOf" srcId="{BD0D33D1-8D4E-4673-B8D6-5FEC3B742ECE}" destId="{9B1175C5-3315-4262-8107-462B7693535F}" srcOrd="0" destOrd="0" presId="urn:microsoft.com/office/officeart/2009/layout/CircleArrowProcess"/>
    <dgm:cxn modelId="{A89C8377-D2E9-4F54-8B8B-8D4160D490BB}" srcId="{C0EFEE7E-4749-4E21-9059-7408656C08B4}" destId="{760894B8-A8E9-41F7-8A67-BADAACEEA7D0}" srcOrd="1" destOrd="0" parTransId="{6540CE7C-40B1-437D-88C2-9A0864D0C93F}" sibTransId="{C2879FAC-847A-40F9-A669-EE951D0512C3}"/>
    <dgm:cxn modelId="{61EC1149-B56C-4468-A13A-22EED745CEBF}" srcId="{C0EFEE7E-4749-4E21-9059-7408656C08B4}" destId="{BD0D33D1-8D4E-4673-B8D6-5FEC3B742ECE}" srcOrd="2" destOrd="0" parTransId="{D1978CB7-290A-46C7-A53F-C19BF7712710}" sibTransId="{5EA38AB8-B886-4F6B-B3FA-FE7CA437035D}"/>
    <dgm:cxn modelId="{F957A93C-3CA0-4F6C-96C0-1D465D9F31CF}" type="presParOf" srcId="{FBFEDA9B-DEB1-4581-A1AC-076035DB9288}" destId="{2525A78A-0FC3-43F3-9670-8EA59A780C54}" srcOrd="0" destOrd="0" presId="urn:microsoft.com/office/officeart/2009/layout/CircleArrowProcess"/>
    <dgm:cxn modelId="{1C202E4C-2272-4C23-9557-43711B68023D}" type="presParOf" srcId="{2525A78A-0FC3-43F3-9670-8EA59A780C54}" destId="{903043D3-DA97-41C4-80CE-151152564978}" srcOrd="0" destOrd="0" presId="urn:microsoft.com/office/officeart/2009/layout/CircleArrowProcess"/>
    <dgm:cxn modelId="{3D74A129-4ADF-4A24-9C8D-9C8694E2499F}" type="presParOf" srcId="{FBFEDA9B-DEB1-4581-A1AC-076035DB9288}" destId="{777EABD0-6670-4AEE-9550-1D367629653D}" srcOrd="1" destOrd="0" presId="urn:microsoft.com/office/officeart/2009/layout/CircleArrowProcess"/>
    <dgm:cxn modelId="{DE4C6AC5-0B43-46C2-BD0D-2A3953E9C8FD}" type="presParOf" srcId="{FBFEDA9B-DEB1-4581-A1AC-076035DB9288}" destId="{238251FB-D614-4858-99F3-466A35AA1589}" srcOrd="2" destOrd="0" presId="urn:microsoft.com/office/officeart/2009/layout/CircleArrowProcess"/>
    <dgm:cxn modelId="{3D31E4C1-15BE-47A2-BBAE-2E9C4CC23962}" type="presParOf" srcId="{238251FB-D614-4858-99F3-466A35AA1589}" destId="{7EA278FF-465E-4F0C-8009-70483043B755}" srcOrd="0" destOrd="0" presId="urn:microsoft.com/office/officeart/2009/layout/CircleArrowProcess"/>
    <dgm:cxn modelId="{F3FD4194-65DD-4616-AE62-D0AB75C18D99}" type="presParOf" srcId="{FBFEDA9B-DEB1-4581-A1AC-076035DB9288}" destId="{69EB01C3-5861-4055-B9CD-EF52681F3DEF}" srcOrd="3" destOrd="0" presId="urn:microsoft.com/office/officeart/2009/layout/CircleArrowProcess"/>
    <dgm:cxn modelId="{DAE044D4-3FA2-4371-9384-45ECACFB5341}" type="presParOf" srcId="{FBFEDA9B-DEB1-4581-A1AC-076035DB9288}" destId="{BD2A94ED-9416-4D5A-9AFC-8E20196E43D8}" srcOrd="4" destOrd="0" presId="urn:microsoft.com/office/officeart/2009/layout/CircleArrowProcess"/>
    <dgm:cxn modelId="{FD4E0F26-9120-4020-A7DD-EE8EC7BAEEC8}" type="presParOf" srcId="{BD2A94ED-9416-4D5A-9AFC-8E20196E43D8}" destId="{8134C998-8F44-4C80-A2C3-93A068930455}" srcOrd="0" destOrd="0" presId="urn:microsoft.com/office/officeart/2009/layout/CircleArrowProcess"/>
    <dgm:cxn modelId="{0809D65D-ACFD-4E40-ABEE-D2D772422BC3}" type="presParOf" srcId="{FBFEDA9B-DEB1-4581-A1AC-076035DB9288}" destId="{9B1175C5-3315-4262-8107-462B7693535F}"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7A14CC-5A67-446A-BE14-1F5574E4A90C}" type="doc">
      <dgm:prSet loTypeId="urn:microsoft.com/office/officeart/2005/8/layout/hProcess3" loCatId="process" qsTypeId="urn:microsoft.com/office/officeart/2005/8/quickstyle/simple1" qsCatId="simple" csTypeId="urn:microsoft.com/office/officeart/2005/8/colors/accent1_2" csCatId="accent1" phldr="1"/>
      <dgm:spPr/>
    </dgm:pt>
    <dgm:pt modelId="{188509F1-45BD-41C3-BE28-F9F3DF301686}">
      <dgm:prSet phldrT="[Text]"/>
      <dgm:spPr/>
      <dgm:t>
        <a:bodyPr/>
        <a:lstStyle/>
        <a:p>
          <a:r>
            <a:rPr lang="en-US" dirty="0" smtClean="0"/>
            <a:t>Progression</a:t>
          </a:r>
          <a:endParaRPr lang="en-US" dirty="0"/>
        </a:p>
      </dgm:t>
    </dgm:pt>
    <dgm:pt modelId="{1A82FEC9-ED0C-44FC-B2B5-3E27B769F205}" type="parTrans" cxnId="{01064A3E-2620-4722-9199-9A3FE4BE4D7C}">
      <dgm:prSet/>
      <dgm:spPr/>
      <dgm:t>
        <a:bodyPr/>
        <a:lstStyle/>
        <a:p>
          <a:endParaRPr lang="en-US"/>
        </a:p>
      </dgm:t>
    </dgm:pt>
    <dgm:pt modelId="{05BFE56D-67E0-46A7-8BB7-D3D7B78CF096}" type="sibTrans" cxnId="{01064A3E-2620-4722-9199-9A3FE4BE4D7C}">
      <dgm:prSet/>
      <dgm:spPr/>
      <dgm:t>
        <a:bodyPr/>
        <a:lstStyle/>
        <a:p>
          <a:endParaRPr lang="en-US"/>
        </a:p>
      </dgm:t>
    </dgm:pt>
    <dgm:pt modelId="{2068251B-6873-4506-BC33-13CDEDA99696}" type="pres">
      <dgm:prSet presAssocID="{747A14CC-5A67-446A-BE14-1F5574E4A90C}" presName="Name0" presStyleCnt="0">
        <dgm:presLayoutVars>
          <dgm:dir/>
          <dgm:animLvl val="lvl"/>
          <dgm:resizeHandles val="exact"/>
        </dgm:presLayoutVars>
      </dgm:prSet>
      <dgm:spPr/>
    </dgm:pt>
    <dgm:pt modelId="{A167B760-CC78-42D4-853B-D08BFECED431}" type="pres">
      <dgm:prSet presAssocID="{747A14CC-5A67-446A-BE14-1F5574E4A90C}" presName="dummy" presStyleCnt="0"/>
      <dgm:spPr/>
    </dgm:pt>
    <dgm:pt modelId="{7AA6F40E-A711-4BC4-B209-A9A6D35C7FAF}" type="pres">
      <dgm:prSet presAssocID="{747A14CC-5A67-446A-BE14-1F5574E4A90C}" presName="linH" presStyleCnt="0"/>
      <dgm:spPr/>
    </dgm:pt>
    <dgm:pt modelId="{1B7A80D0-5270-4D36-ADA3-E30A6EAC5C56}" type="pres">
      <dgm:prSet presAssocID="{747A14CC-5A67-446A-BE14-1F5574E4A90C}" presName="padding1" presStyleCnt="0"/>
      <dgm:spPr/>
    </dgm:pt>
    <dgm:pt modelId="{207924C5-6793-426F-86C7-FFE6D7C6D971}" type="pres">
      <dgm:prSet presAssocID="{188509F1-45BD-41C3-BE28-F9F3DF301686}" presName="linV" presStyleCnt="0"/>
      <dgm:spPr/>
    </dgm:pt>
    <dgm:pt modelId="{56536C29-5343-47B9-8BC5-76158D81AFE4}" type="pres">
      <dgm:prSet presAssocID="{188509F1-45BD-41C3-BE28-F9F3DF301686}" presName="spVertical1" presStyleCnt="0"/>
      <dgm:spPr/>
    </dgm:pt>
    <dgm:pt modelId="{BD8964A7-629B-479B-AC62-64EE0D571C8A}" type="pres">
      <dgm:prSet presAssocID="{188509F1-45BD-41C3-BE28-F9F3DF301686}" presName="parTx" presStyleLbl="revTx" presStyleIdx="0" presStyleCnt="1">
        <dgm:presLayoutVars>
          <dgm:chMax val="0"/>
          <dgm:chPref val="0"/>
          <dgm:bulletEnabled val="1"/>
        </dgm:presLayoutVars>
      </dgm:prSet>
      <dgm:spPr/>
      <dgm:t>
        <a:bodyPr/>
        <a:lstStyle/>
        <a:p>
          <a:endParaRPr lang="en-US"/>
        </a:p>
      </dgm:t>
    </dgm:pt>
    <dgm:pt modelId="{1898663A-484C-4DE5-8955-7763F7FB4E47}" type="pres">
      <dgm:prSet presAssocID="{188509F1-45BD-41C3-BE28-F9F3DF301686}" presName="spVertical2" presStyleCnt="0"/>
      <dgm:spPr/>
    </dgm:pt>
    <dgm:pt modelId="{D9679A93-EED8-423A-922F-C27678104E23}" type="pres">
      <dgm:prSet presAssocID="{188509F1-45BD-41C3-BE28-F9F3DF301686}" presName="spVertical3" presStyleCnt="0"/>
      <dgm:spPr/>
    </dgm:pt>
    <dgm:pt modelId="{5F1268C7-6F2B-4989-BDDB-F8D58BB0A2AB}" type="pres">
      <dgm:prSet presAssocID="{747A14CC-5A67-446A-BE14-1F5574E4A90C}" presName="padding2" presStyleCnt="0"/>
      <dgm:spPr/>
    </dgm:pt>
    <dgm:pt modelId="{CC3F41A8-0080-4577-A0A9-F1B2F85BA778}" type="pres">
      <dgm:prSet presAssocID="{747A14CC-5A67-446A-BE14-1F5574E4A90C}" presName="negArrow" presStyleCnt="0"/>
      <dgm:spPr/>
    </dgm:pt>
    <dgm:pt modelId="{FB71D4FF-0260-44C3-BE8E-27932868721D}" type="pres">
      <dgm:prSet presAssocID="{747A14CC-5A67-446A-BE14-1F5574E4A90C}" presName="backgroundArrow" presStyleLbl="node1" presStyleIdx="0" presStyleCnt="1" custLinFactNeighborX="-1360" custLinFactNeighborY="-2442"/>
      <dgm:spPr>
        <a:solidFill>
          <a:srgbClr val="CE8CA5"/>
        </a:solidFill>
      </dgm:spPr>
    </dgm:pt>
  </dgm:ptLst>
  <dgm:cxnLst>
    <dgm:cxn modelId="{46BDD948-C057-4140-B228-D57E427C23BF}" type="presOf" srcId="{747A14CC-5A67-446A-BE14-1F5574E4A90C}" destId="{2068251B-6873-4506-BC33-13CDEDA99696}" srcOrd="0" destOrd="0" presId="urn:microsoft.com/office/officeart/2005/8/layout/hProcess3"/>
    <dgm:cxn modelId="{8C764C4E-CC9B-4009-9D59-8853A3E8D2E6}" type="presOf" srcId="{188509F1-45BD-41C3-BE28-F9F3DF301686}" destId="{BD8964A7-629B-479B-AC62-64EE0D571C8A}" srcOrd="0" destOrd="0" presId="urn:microsoft.com/office/officeart/2005/8/layout/hProcess3"/>
    <dgm:cxn modelId="{01064A3E-2620-4722-9199-9A3FE4BE4D7C}" srcId="{747A14CC-5A67-446A-BE14-1F5574E4A90C}" destId="{188509F1-45BD-41C3-BE28-F9F3DF301686}" srcOrd="0" destOrd="0" parTransId="{1A82FEC9-ED0C-44FC-B2B5-3E27B769F205}" sibTransId="{05BFE56D-67E0-46A7-8BB7-D3D7B78CF096}"/>
    <dgm:cxn modelId="{50048F42-8A98-4A4F-A13B-7DAE1D4F7019}" type="presParOf" srcId="{2068251B-6873-4506-BC33-13CDEDA99696}" destId="{A167B760-CC78-42D4-853B-D08BFECED431}" srcOrd="0" destOrd="0" presId="urn:microsoft.com/office/officeart/2005/8/layout/hProcess3"/>
    <dgm:cxn modelId="{25537D31-190A-4A96-BACD-906EF3859515}" type="presParOf" srcId="{2068251B-6873-4506-BC33-13CDEDA99696}" destId="{7AA6F40E-A711-4BC4-B209-A9A6D35C7FAF}" srcOrd="1" destOrd="0" presId="urn:microsoft.com/office/officeart/2005/8/layout/hProcess3"/>
    <dgm:cxn modelId="{61BE8062-1B4F-451C-8C68-B8336F982594}" type="presParOf" srcId="{7AA6F40E-A711-4BC4-B209-A9A6D35C7FAF}" destId="{1B7A80D0-5270-4D36-ADA3-E30A6EAC5C56}" srcOrd="0" destOrd="0" presId="urn:microsoft.com/office/officeart/2005/8/layout/hProcess3"/>
    <dgm:cxn modelId="{0AC69F06-43C8-4F4D-92AF-90E5D75177BE}" type="presParOf" srcId="{7AA6F40E-A711-4BC4-B209-A9A6D35C7FAF}" destId="{207924C5-6793-426F-86C7-FFE6D7C6D971}" srcOrd="1" destOrd="0" presId="urn:microsoft.com/office/officeart/2005/8/layout/hProcess3"/>
    <dgm:cxn modelId="{AFD67172-B653-4562-852A-93A021ED0A07}" type="presParOf" srcId="{207924C5-6793-426F-86C7-FFE6D7C6D971}" destId="{56536C29-5343-47B9-8BC5-76158D81AFE4}" srcOrd="0" destOrd="0" presId="urn:microsoft.com/office/officeart/2005/8/layout/hProcess3"/>
    <dgm:cxn modelId="{8BA06880-43B6-4593-BD47-72F739D7A8ED}" type="presParOf" srcId="{207924C5-6793-426F-86C7-FFE6D7C6D971}" destId="{BD8964A7-629B-479B-AC62-64EE0D571C8A}" srcOrd="1" destOrd="0" presId="urn:microsoft.com/office/officeart/2005/8/layout/hProcess3"/>
    <dgm:cxn modelId="{3881D720-DF66-4F98-9F8A-530CFC7FF4C5}" type="presParOf" srcId="{207924C5-6793-426F-86C7-FFE6D7C6D971}" destId="{1898663A-484C-4DE5-8955-7763F7FB4E47}" srcOrd="2" destOrd="0" presId="urn:microsoft.com/office/officeart/2005/8/layout/hProcess3"/>
    <dgm:cxn modelId="{F9C136E0-ACF9-4B38-94BA-66BBB126B1C4}" type="presParOf" srcId="{207924C5-6793-426F-86C7-FFE6D7C6D971}" destId="{D9679A93-EED8-423A-922F-C27678104E23}" srcOrd="3" destOrd="0" presId="urn:microsoft.com/office/officeart/2005/8/layout/hProcess3"/>
    <dgm:cxn modelId="{56DD4D2B-AE04-403E-9756-05091F46FF7A}" type="presParOf" srcId="{7AA6F40E-A711-4BC4-B209-A9A6D35C7FAF}" destId="{5F1268C7-6F2B-4989-BDDB-F8D58BB0A2AB}" srcOrd="2" destOrd="0" presId="urn:microsoft.com/office/officeart/2005/8/layout/hProcess3"/>
    <dgm:cxn modelId="{D5A1721C-D4D3-4F36-BD13-E64F615CD88A}" type="presParOf" srcId="{7AA6F40E-A711-4BC4-B209-A9A6D35C7FAF}" destId="{CC3F41A8-0080-4577-A0A9-F1B2F85BA778}" srcOrd="3" destOrd="0" presId="urn:microsoft.com/office/officeart/2005/8/layout/hProcess3"/>
    <dgm:cxn modelId="{98F1A353-EB89-41B6-9B60-063F083C4B71}" type="presParOf" srcId="{7AA6F40E-A711-4BC4-B209-A9A6D35C7FAF}" destId="{FB71D4FF-0260-44C3-BE8E-27932868721D}"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7A14CC-5A67-446A-BE14-1F5574E4A90C}" type="doc">
      <dgm:prSet loTypeId="urn:microsoft.com/office/officeart/2005/8/layout/hProcess3" loCatId="process" qsTypeId="urn:microsoft.com/office/officeart/2005/8/quickstyle/simple1" qsCatId="simple" csTypeId="urn:microsoft.com/office/officeart/2005/8/colors/accent1_2" csCatId="accent1" phldr="1"/>
      <dgm:spPr/>
    </dgm:pt>
    <dgm:pt modelId="{188509F1-45BD-41C3-BE28-F9F3DF301686}">
      <dgm:prSet phldrT="[Text]"/>
      <dgm:spPr/>
      <dgm:t>
        <a:bodyPr/>
        <a:lstStyle/>
        <a:p>
          <a:r>
            <a:rPr lang="en-US" dirty="0" smtClean="0"/>
            <a:t>Slowed progression</a:t>
          </a:r>
          <a:endParaRPr lang="en-US" dirty="0"/>
        </a:p>
      </dgm:t>
    </dgm:pt>
    <dgm:pt modelId="{1A82FEC9-ED0C-44FC-B2B5-3E27B769F205}" type="parTrans" cxnId="{01064A3E-2620-4722-9199-9A3FE4BE4D7C}">
      <dgm:prSet/>
      <dgm:spPr/>
      <dgm:t>
        <a:bodyPr/>
        <a:lstStyle/>
        <a:p>
          <a:endParaRPr lang="en-US"/>
        </a:p>
      </dgm:t>
    </dgm:pt>
    <dgm:pt modelId="{05BFE56D-67E0-46A7-8BB7-D3D7B78CF096}" type="sibTrans" cxnId="{01064A3E-2620-4722-9199-9A3FE4BE4D7C}">
      <dgm:prSet/>
      <dgm:spPr/>
      <dgm:t>
        <a:bodyPr/>
        <a:lstStyle/>
        <a:p>
          <a:endParaRPr lang="en-US"/>
        </a:p>
      </dgm:t>
    </dgm:pt>
    <dgm:pt modelId="{2068251B-6873-4506-BC33-13CDEDA99696}" type="pres">
      <dgm:prSet presAssocID="{747A14CC-5A67-446A-BE14-1F5574E4A90C}" presName="Name0" presStyleCnt="0">
        <dgm:presLayoutVars>
          <dgm:dir/>
          <dgm:animLvl val="lvl"/>
          <dgm:resizeHandles val="exact"/>
        </dgm:presLayoutVars>
      </dgm:prSet>
      <dgm:spPr/>
    </dgm:pt>
    <dgm:pt modelId="{A167B760-CC78-42D4-853B-D08BFECED431}" type="pres">
      <dgm:prSet presAssocID="{747A14CC-5A67-446A-BE14-1F5574E4A90C}" presName="dummy" presStyleCnt="0"/>
      <dgm:spPr/>
    </dgm:pt>
    <dgm:pt modelId="{7AA6F40E-A711-4BC4-B209-A9A6D35C7FAF}" type="pres">
      <dgm:prSet presAssocID="{747A14CC-5A67-446A-BE14-1F5574E4A90C}" presName="linH" presStyleCnt="0"/>
      <dgm:spPr/>
    </dgm:pt>
    <dgm:pt modelId="{1B7A80D0-5270-4D36-ADA3-E30A6EAC5C56}" type="pres">
      <dgm:prSet presAssocID="{747A14CC-5A67-446A-BE14-1F5574E4A90C}" presName="padding1" presStyleCnt="0"/>
      <dgm:spPr/>
    </dgm:pt>
    <dgm:pt modelId="{207924C5-6793-426F-86C7-FFE6D7C6D971}" type="pres">
      <dgm:prSet presAssocID="{188509F1-45BD-41C3-BE28-F9F3DF301686}" presName="linV" presStyleCnt="0"/>
      <dgm:spPr/>
    </dgm:pt>
    <dgm:pt modelId="{56536C29-5343-47B9-8BC5-76158D81AFE4}" type="pres">
      <dgm:prSet presAssocID="{188509F1-45BD-41C3-BE28-F9F3DF301686}" presName="spVertical1" presStyleCnt="0"/>
      <dgm:spPr/>
    </dgm:pt>
    <dgm:pt modelId="{BD8964A7-629B-479B-AC62-64EE0D571C8A}" type="pres">
      <dgm:prSet presAssocID="{188509F1-45BD-41C3-BE28-F9F3DF301686}" presName="parTx" presStyleLbl="revTx" presStyleIdx="0" presStyleCnt="1">
        <dgm:presLayoutVars>
          <dgm:chMax val="0"/>
          <dgm:chPref val="0"/>
          <dgm:bulletEnabled val="1"/>
        </dgm:presLayoutVars>
      </dgm:prSet>
      <dgm:spPr/>
      <dgm:t>
        <a:bodyPr/>
        <a:lstStyle/>
        <a:p>
          <a:endParaRPr lang="en-US"/>
        </a:p>
      </dgm:t>
    </dgm:pt>
    <dgm:pt modelId="{1898663A-484C-4DE5-8955-7763F7FB4E47}" type="pres">
      <dgm:prSet presAssocID="{188509F1-45BD-41C3-BE28-F9F3DF301686}" presName="spVertical2" presStyleCnt="0"/>
      <dgm:spPr/>
    </dgm:pt>
    <dgm:pt modelId="{D9679A93-EED8-423A-922F-C27678104E23}" type="pres">
      <dgm:prSet presAssocID="{188509F1-45BD-41C3-BE28-F9F3DF301686}" presName="spVertical3" presStyleCnt="0"/>
      <dgm:spPr/>
    </dgm:pt>
    <dgm:pt modelId="{5F1268C7-6F2B-4989-BDDB-F8D58BB0A2AB}" type="pres">
      <dgm:prSet presAssocID="{747A14CC-5A67-446A-BE14-1F5574E4A90C}" presName="padding2" presStyleCnt="0"/>
      <dgm:spPr/>
    </dgm:pt>
    <dgm:pt modelId="{CC3F41A8-0080-4577-A0A9-F1B2F85BA778}" type="pres">
      <dgm:prSet presAssocID="{747A14CC-5A67-446A-BE14-1F5574E4A90C}" presName="negArrow" presStyleCnt="0"/>
      <dgm:spPr/>
    </dgm:pt>
    <dgm:pt modelId="{FB71D4FF-0260-44C3-BE8E-27932868721D}" type="pres">
      <dgm:prSet presAssocID="{747A14CC-5A67-446A-BE14-1F5574E4A90C}" presName="backgroundArrow" presStyleLbl="node1" presStyleIdx="0" presStyleCnt="1"/>
      <dgm:spPr>
        <a:solidFill>
          <a:srgbClr val="CE8CA5"/>
        </a:solidFill>
      </dgm:spPr>
    </dgm:pt>
  </dgm:ptLst>
  <dgm:cxnLst>
    <dgm:cxn modelId="{46BDD948-C057-4140-B228-D57E427C23BF}" type="presOf" srcId="{747A14CC-5A67-446A-BE14-1F5574E4A90C}" destId="{2068251B-6873-4506-BC33-13CDEDA99696}" srcOrd="0" destOrd="0" presId="urn:microsoft.com/office/officeart/2005/8/layout/hProcess3"/>
    <dgm:cxn modelId="{8C764C4E-CC9B-4009-9D59-8853A3E8D2E6}" type="presOf" srcId="{188509F1-45BD-41C3-BE28-F9F3DF301686}" destId="{BD8964A7-629B-479B-AC62-64EE0D571C8A}" srcOrd="0" destOrd="0" presId="urn:microsoft.com/office/officeart/2005/8/layout/hProcess3"/>
    <dgm:cxn modelId="{01064A3E-2620-4722-9199-9A3FE4BE4D7C}" srcId="{747A14CC-5A67-446A-BE14-1F5574E4A90C}" destId="{188509F1-45BD-41C3-BE28-F9F3DF301686}" srcOrd="0" destOrd="0" parTransId="{1A82FEC9-ED0C-44FC-B2B5-3E27B769F205}" sibTransId="{05BFE56D-67E0-46A7-8BB7-D3D7B78CF096}"/>
    <dgm:cxn modelId="{50048F42-8A98-4A4F-A13B-7DAE1D4F7019}" type="presParOf" srcId="{2068251B-6873-4506-BC33-13CDEDA99696}" destId="{A167B760-CC78-42D4-853B-D08BFECED431}" srcOrd="0" destOrd="0" presId="urn:microsoft.com/office/officeart/2005/8/layout/hProcess3"/>
    <dgm:cxn modelId="{25537D31-190A-4A96-BACD-906EF3859515}" type="presParOf" srcId="{2068251B-6873-4506-BC33-13CDEDA99696}" destId="{7AA6F40E-A711-4BC4-B209-A9A6D35C7FAF}" srcOrd="1" destOrd="0" presId="urn:microsoft.com/office/officeart/2005/8/layout/hProcess3"/>
    <dgm:cxn modelId="{61BE8062-1B4F-451C-8C68-B8336F982594}" type="presParOf" srcId="{7AA6F40E-A711-4BC4-B209-A9A6D35C7FAF}" destId="{1B7A80D0-5270-4D36-ADA3-E30A6EAC5C56}" srcOrd="0" destOrd="0" presId="urn:microsoft.com/office/officeart/2005/8/layout/hProcess3"/>
    <dgm:cxn modelId="{0AC69F06-43C8-4F4D-92AF-90E5D75177BE}" type="presParOf" srcId="{7AA6F40E-A711-4BC4-B209-A9A6D35C7FAF}" destId="{207924C5-6793-426F-86C7-FFE6D7C6D971}" srcOrd="1" destOrd="0" presId="urn:microsoft.com/office/officeart/2005/8/layout/hProcess3"/>
    <dgm:cxn modelId="{AFD67172-B653-4562-852A-93A021ED0A07}" type="presParOf" srcId="{207924C5-6793-426F-86C7-FFE6D7C6D971}" destId="{56536C29-5343-47B9-8BC5-76158D81AFE4}" srcOrd="0" destOrd="0" presId="urn:microsoft.com/office/officeart/2005/8/layout/hProcess3"/>
    <dgm:cxn modelId="{8BA06880-43B6-4593-BD47-72F739D7A8ED}" type="presParOf" srcId="{207924C5-6793-426F-86C7-FFE6D7C6D971}" destId="{BD8964A7-629B-479B-AC62-64EE0D571C8A}" srcOrd="1" destOrd="0" presId="urn:microsoft.com/office/officeart/2005/8/layout/hProcess3"/>
    <dgm:cxn modelId="{3881D720-DF66-4F98-9F8A-530CFC7FF4C5}" type="presParOf" srcId="{207924C5-6793-426F-86C7-FFE6D7C6D971}" destId="{1898663A-484C-4DE5-8955-7763F7FB4E47}" srcOrd="2" destOrd="0" presId="urn:microsoft.com/office/officeart/2005/8/layout/hProcess3"/>
    <dgm:cxn modelId="{F9C136E0-ACF9-4B38-94BA-66BBB126B1C4}" type="presParOf" srcId="{207924C5-6793-426F-86C7-FFE6D7C6D971}" destId="{D9679A93-EED8-423A-922F-C27678104E23}" srcOrd="3" destOrd="0" presId="urn:microsoft.com/office/officeart/2005/8/layout/hProcess3"/>
    <dgm:cxn modelId="{56DD4D2B-AE04-403E-9756-05091F46FF7A}" type="presParOf" srcId="{7AA6F40E-A711-4BC4-B209-A9A6D35C7FAF}" destId="{5F1268C7-6F2B-4989-BDDB-F8D58BB0A2AB}" srcOrd="2" destOrd="0" presId="urn:microsoft.com/office/officeart/2005/8/layout/hProcess3"/>
    <dgm:cxn modelId="{D5A1721C-D4D3-4F36-BD13-E64F615CD88A}" type="presParOf" srcId="{7AA6F40E-A711-4BC4-B209-A9A6D35C7FAF}" destId="{CC3F41A8-0080-4577-A0A9-F1B2F85BA778}" srcOrd="3" destOrd="0" presId="urn:microsoft.com/office/officeart/2005/8/layout/hProcess3"/>
    <dgm:cxn modelId="{98F1A353-EB89-41B6-9B60-063F083C4B71}" type="presParOf" srcId="{7AA6F40E-A711-4BC4-B209-A9A6D35C7FAF}" destId="{FB71D4FF-0260-44C3-BE8E-27932868721D}"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817914-128F-420F-BA90-450A0F2742C1}" type="doc">
      <dgm:prSet loTypeId="urn:microsoft.com/office/officeart/2005/8/layout/vList3" loCatId="list" qsTypeId="urn:microsoft.com/office/officeart/2005/8/quickstyle/simple1" qsCatId="simple" csTypeId="urn:microsoft.com/office/officeart/2005/8/colors/accent1_2" csCatId="accent1" phldr="1"/>
      <dgm:spPr/>
    </dgm:pt>
    <dgm:pt modelId="{630899BA-FE94-447C-8249-9B7FCB74F205}">
      <dgm:prSet phldrT="[Text]"/>
      <dgm:spPr>
        <a:solidFill>
          <a:srgbClr val="CE8CA5"/>
        </a:solidFill>
      </dgm:spPr>
      <dgm:t>
        <a:bodyPr/>
        <a:lstStyle/>
        <a:p>
          <a:r>
            <a:rPr lang="en-US" dirty="0" smtClean="0"/>
            <a:t>Double blinded and placebo controlled</a:t>
          </a:r>
          <a:endParaRPr lang="en-US" dirty="0"/>
        </a:p>
      </dgm:t>
    </dgm:pt>
    <dgm:pt modelId="{A7B85B67-9433-41BA-99AB-670C4E5051C0}" type="parTrans" cxnId="{77C1CEE3-6286-466B-B44A-2C243B29EFD9}">
      <dgm:prSet/>
      <dgm:spPr/>
      <dgm:t>
        <a:bodyPr/>
        <a:lstStyle/>
        <a:p>
          <a:endParaRPr lang="en-US"/>
        </a:p>
      </dgm:t>
    </dgm:pt>
    <dgm:pt modelId="{485E891A-8EB5-4A1A-986F-F60F0CFA9049}" type="sibTrans" cxnId="{77C1CEE3-6286-466B-B44A-2C243B29EFD9}">
      <dgm:prSet/>
      <dgm:spPr/>
      <dgm:t>
        <a:bodyPr/>
        <a:lstStyle/>
        <a:p>
          <a:endParaRPr lang="en-US"/>
        </a:p>
      </dgm:t>
    </dgm:pt>
    <dgm:pt modelId="{F1FA021E-56A1-4BD0-ABC1-A6DABE267AF8}">
      <dgm:prSet phldrT="[Text]"/>
      <dgm:spPr>
        <a:solidFill>
          <a:srgbClr val="F5E8DA"/>
        </a:solidFill>
      </dgm:spPr>
      <dgm:t>
        <a:bodyPr/>
        <a:lstStyle/>
        <a:p>
          <a:r>
            <a:rPr lang="en-US" dirty="0" smtClean="0">
              <a:solidFill>
                <a:srgbClr val="50006C"/>
              </a:solidFill>
            </a:rPr>
            <a:t>241</a:t>
          </a:r>
          <a:r>
            <a:rPr lang="en-US" dirty="0" smtClean="0"/>
            <a:t> </a:t>
          </a:r>
          <a:r>
            <a:rPr lang="en-US" dirty="0" smtClean="0">
              <a:solidFill>
                <a:srgbClr val="50006C"/>
              </a:solidFill>
            </a:rPr>
            <a:t>centers</a:t>
          </a:r>
          <a:endParaRPr lang="en-US" dirty="0">
            <a:solidFill>
              <a:srgbClr val="50006C"/>
            </a:solidFill>
          </a:endParaRPr>
        </a:p>
      </dgm:t>
    </dgm:pt>
    <dgm:pt modelId="{BDB089FF-5109-40EC-A290-C959BB2802A5}" type="parTrans" cxnId="{BC797922-63F7-4F4A-8BEC-3540E399C040}">
      <dgm:prSet/>
      <dgm:spPr/>
      <dgm:t>
        <a:bodyPr/>
        <a:lstStyle/>
        <a:p>
          <a:endParaRPr lang="en-US"/>
        </a:p>
      </dgm:t>
    </dgm:pt>
    <dgm:pt modelId="{D2D86413-642F-4A17-977F-E900A4775532}" type="sibTrans" cxnId="{BC797922-63F7-4F4A-8BEC-3540E399C040}">
      <dgm:prSet/>
      <dgm:spPr/>
      <dgm:t>
        <a:bodyPr/>
        <a:lstStyle/>
        <a:p>
          <a:endParaRPr lang="en-US"/>
        </a:p>
      </dgm:t>
    </dgm:pt>
    <dgm:pt modelId="{514A85B9-14DF-4E6E-B76E-02015EE6817C}">
      <dgm:prSet phldrT="[Text]"/>
      <dgm:spPr>
        <a:solidFill>
          <a:srgbClr val="50006C"/>
        </a:solidFill>
      </dgm:spPr>
      <dgm:t>
        <a:bodyPr/>
        <a:lstStyle/>
        <a:p>
          <a:r>
            <a:rPr lang="en-US" dirty="0" smtClean="0"/>
            <a:t>8 countries</a:t>
          </a:r>
          <a:endParaRPr lang="en-US" dirty="0"/>
        </a:p>
      </dgm:t>
    </dgm:pt>
    <dgm:pt modelId="{9DAEB8A3-D70C-4954-967C-014BDE37E3ED}" type="parTrans" cxnId="{A136C0FF-1171-4F3C-9795-FFA8DD8B1FB2}">
      <dgm:prSet/>
      <dgm:spPr/>
      <dgm:t>
        <a:bodyPr/>
        <a:lstStyle/>
        <a:p>
          <a:endParaRPr lang="en-US"/>
        </a:p>
      </dgm:t>
    </dgm:pt>
    <dgm:pt modelId="{C33B014D-5E67-47B1-A31C-90362D5474CB}" type="sibTrans" cxnId="{A136C0FF-1171-4F3C-9795-FFA8DD8B1FB2}">
      <dgm:prSet/>
      <dgm:spPr/>
      <dgm:t>
        <a:bodyPr/>
        <a:lstStyle/>
        <a:p>
          <a:endParaRPr lang="en-US"/>
        </a:p>
      </dgm:t>
    </dgm:pt>
    <dgm:pt modelId="{B8260176-7D11-4F0F-95CE-D0E29AD200EA}" type="pres">
      <dgm:prSet presAssocID="{EF817914-128F-420F-BA90-450A0F2742C1}" presName="linearFlow" presStyleCnt="0">
        <dgm:presLayoutVars>
          <dgm:dir/>
          <dgm:resizeHandles val="exact"/>
        </dgm:presLayoutVars>
      </dgm:prSet>
      <dgm:spPr/>
    </dgm:pt>
    <dgm:pt modelId="{4FF039EA-1EF2-4DF6-97B8-9C39DC958507}" type="pres">
      <dgm:prSet presAssocID="{630899BA-FE94-447C-8249-9B7FCB74F205}" presName="composite" presStyleCnt="0"/>
      <dgm:spPr/>
    </dgm:pt>
    <dgm:pt modelId="{5E8A62E5-D704-44B8-8C81-3ACD178232C2}" type="pres">
      <dgm:prSet presAssocID="{630899BA-FE94-447C-8249-9B7FCB74F205}" presName="imgShp" presStyleLbl="fgImgPlace1" presStyleIdx="0" presStyleCnt="3"/>
      <dgm:spPr>
        <a:solidFill>
          <a:srgbClr val="50006C"/>
        </a:solidFill>
      </dgm:spPr>
    </dgm:pt>
    <dgm:pt modelId="{9E049B3F-485F-450A-BFD2-9EAAE20AC91A}" type="pres">
      <dgm:prSet presAssocID="{630899BA-FE94-447C-8249-9B7FCB74F205}" presName="txShp" presStyleLbl="node1" presStyleIdx="0" presStyleCnt="3">
        <dgm:presLayoutVars>
          <dgm:bulletEnabled val="1"/>
        </dgm:presLayoutVars>
      </dgm:prSet>
      <dgm:spPr/>
      <dgm:t>
        <a:bodyPr/>
        <a:lstStyle/>
        <a:p>
          <a:endParaRPr lang="en-US"/>
        </a:p>
      </dgm:t>
    </dgm:pt>
    <dgm:pt modelId="{0E74C22B-51E0-43F5-9611-0E317FD7E26D}" type="pres">
      <dgm:prSet presAssocID="{485E891A-8EB5-4A1A-986F-F60F0CFA9049}" presName="spacing" presStyleCnt="0"/>
      <dgm:spPr/>
    </dgm:pt>
    <dgm:pt modelId="{194D1F0C-5B76-4FF6-B6A4-4CD26B744EE9}" type="pres">
      <dgm:prSet presAssocID="{F1FA021E-56A1-4BD0-ABC1-A6DABE267AF8}" presName="composite" presStyleCnt="0"/>
      <dgm:spPr/>
    </dgm:pt>
    <dgm:pt modelId="{A4734234-4A39-4588-84B0-94E8A1B00DC7}" type="pres">
      <dgm:prSet presAssocID="{F1FA021E-56A1-4BD0-ABC1-A6DABE267AF8}" presName="imgShp" presStyleLbl="fgImgPlace1" presStyleIdx="1" presStyleCnt="3"/>
      <dgm:spPr>
        <a:solidFill>
          <a:srgbClr val="CE8CA5"/>
        </a:solidFill>
      </dgm:spPr>
    </dgm:pt>
    <dgm:pt modelId="{E2E9160C-A09E-4F71-B2F7-8B88A2233ED7}" type="pres">
      <dgm:prSet presAssocID="{F1FA021E-56A1-4BD0-ABC1-A6DABE267AF8}" presName="txShp" presStyleLbl="node1" presStyleIdx="1" presStyleCnt="3">
        <dgm:presLayoutVars>
          <dgm:bulletEnabled val="1"/>
        </dgm:presLayoutVars>
      </dgm:prSet>
      <dgm:spPr/>
      <dgm:t>
        <a:bodyPr/>
        <a:lstStyle/>
        <a:p>
          <a:endParaRPr lang="en-US"/>
        </a:p>
      </dgm:t>
    </dgm:pt>
    <dgm:pt modelId="{B4B7244B-4085-4576-8688-9B66BDA11E19}" type="pres">
      <dgm:prSet presAssocID="{D2D86413-642F-4A17-977F-E900A4775532}" presName="spacing" presStyleCnt="0"/>
      <dgm:spPr/>
    </dgm:pt>
    <dgm:pt modelId="{C41DB7BD-CF8A-4EE0-B53B-6B6D77886F25}" type="pres">
      <dgm:prSet presAssocID="{514A85B9-14DF-4E6E-B76E-02015EE6817C}" presName="composite" presStyleCnt="0"/>
      <dgm:spPr/>
    </dgm:pt>
    <dgm:pt modelId="{606E2DC5-363A-4FB2-ABFB-E333D06B8F26}" type="pres">
      <dgm:prSet presAssocID="{514A85B9-14DF-4E6E-B76E-02015EE6817C}" presName="imgShp" presStyleLbl="fgImgPlace1" presStyleIdx="2" presStyleCnt="3"/>
      <dgm:spPr>
        <a:solidFill>
          <a:srgbClr val="F5E8DA"/>
        </a:solidFill>
      </dgm:spPr>
    </dgm:pt>
    <dgm:pt modelId="{17B27194-F4A3-463B-A4A0-5E9CA27AD89C}" type="pres">
      <dgm:prSet presAssocID="{514A85B9-14DF-4E6E-B76E-02015EE6817C}" presName="txShp" presStyleLbl="node1" presStyleIdx="2" presStyleCnt="3">
        <dgm:presLayoutVars>
          <dgm:bulletEnabled val="1"/>
        </dgm:presLayoutVars>
      </dgm:prSet>
      <dgm:spPr/>
      <dgm:t>
        <a:bodyPr/>
        <a:lstStyle/>
        <a:p>
          <a:endParaRPr lang="en-US"/>
        </a:p>
      </dgm:t>
    </dgm:pt>
  </dgm:ptLst>
  <dgm:cxnLst>
    <dgm:cxn modelId="{E1AEECFF-D611-4671-ADE9-8A905C04882C}" type="presOf" srcId="{EF817914-128F-420F-BA90-450A0F2742C1}" destId="{B8260176-7D11-4F0F-95CE-D0E29AD200EA}" srcOrd="0" destOrd="0" presId="urn:microsoft.com/office/officeart/2005/8/layout/vList3"/>
    <dgm:cxn modelId="{A136C0FF-1171-4F3C-9795-FFA8DD8B1FB2}" srcId="{EF817914-128F-420F-BA90-450A0F2742C1}" destId="{514A85B9-14DF-4E6E-B76E-02015EE6817C}" srcOrd="2" destOrd="0" parTransId="{9DAEB8A3-D70C-4954-967C-014BDE37E3ED}" sibTransId="{C33B014D-5E67-47B1-A31C-90362D5474CB}"/>
    <dgm:cxn modelId="{BC797922-63F7-4F4A-8BEC-3540E399C040}" srcId="{EF817914-128F-420F-BA90-450A0F2742C1}" destId="{F1FA021E-56A1-4BD0-ABC1-A6DABE267AF8}" srcOrd="1" destOrd="0" parTransId="{BDB089FF-5109-40EC-A290-C959BB2802A5}" sibTransId="{D2D86413-642F-4A17-977F-E900A4775532}"/>
    <dgm:cxn modelId="{007A7131-BA72-462D-84C7-43F06FC0B07A}" type="presOf" srcId="{F1FA021E-56A1-4BD0-ABC1-A6DABE267AF8}" destId="{E2E9160C-A09E-4F71-B2F7-8B88A2233ED7}" srcOrd="0" destOrd="0" presId="urn:microsoft.com/office/officeart/2005/8/layout/vList3"/>
    <dgm:cxn modelId="{77C1CEE3-6286-466B-B44A-2C243B29EFD9}" srcId="{EF817914-128F-420F-BA90-450A0F2742C1}" destId="{630899BA-FE94-447C-8249-9B7FCB74F205}" srcOrd="0" destOrd="0" parTransId="{A7B85B67-9433-41BA-99AB-670C4E5051C0}" sibTransId="{485E891A-8EB5-4A1A-986F-F60F0CFA9049}"/>
    <dgm:cxn modelId="{7008D6DC-E0BD-4945-85D8-923D404507DF}" type="presOf" srcId="{514A85B9-14DF-4E6E-B76E-02015EE6817C}" destId="{17B27194-F4A3-463B-A4A0-5E9CA27AD89C}" srcOrd="0" destOrd="0" presId="urn:microsoft.com/office/officeart/2005/8/layout/vList3"/>
    <dgm:cxn modelId="{C43D034B-7E46-45A3-B340-A0F2B8299BF7}" type="presOf" srcId="{630899BA-FE94-447C-8249-9B7FCB74F205}" destId="{9E049B3F-485F-450A-BFD2-9EAAE20AC91A}" srcOrd="0" destOrd="0" presId="urn:microsoft.com/office/officeart/2005/8/layout/vList3"/>
    <dgm:cxn modelId="{BEB16DC2-8B75-4F1D-B5F1-3700807D3F94}" type="presParOf" srcId="{B8260176-7D11-4F0F-95CE-D0E29AD200EA}" destId="{4FF039EA-1EF2-4DF6-97B8-9C39DC958507}" srcOrd="0" destOrd="0" presId="urn:microsoft.com/office/officeart/2005/8/layout/vList3"/>
    <dgm:cxn modelId="{116C8763-9A1D-4858-B40A-8A835456F9D7}" type="presParOf" srcId="{4FF039EA-1EF2-4DF6-97B8-9C39DC958507}" destId="{5E8A62E5-D704-44B8-8C81-3ACD178232C2}" srcOrd="0" destOrd="0" presId="urn:microsoft.com/office/officeart/2005/8/layout/vList3"/>
    <dgm:cxn modelId="{1B160BCB-61CD-4B1D-9AEE-8FAC6FAB1534}" type="presParOf" srcId="{4FF039EA-1EF2-4DF6-97B8-9C39DC958507}" destId="{9E049B3F-485F-450A-BFD2-9EAAE20AC91A}" srcOrd="1" destOrd="0" presId="urn:microsoft.com/office/officeart/2005/8/layout/vList3"/>
    <dgm:cxn modelId="{738EC016-B57B-4F24-8ADF-2AA1183C4511}" type="presParOf" srcId="{B8260176-7D11-4F0F-95CE-D0E29AD200EA}" destId="{0E74C22B-51E0-43F5-9611-0E317FD7E26D}" srcOrd="1" destOrd="0" presId="urn:microsoft.com/office/officeart/2005/8/layout/vList3"/>
    <dgm:cxn modelId="{BFC2BAED-6048-420F-BB27-F6ABDC195914}" type="presParOf" srcId="{B8260176-7D11-4F0F-95CE-D0E29AD200EA}" destId="{194D1F0C-5B76-4FF6-B6A4-4CD26B744EE9}" srcOrd="2" destOrd="0" presId="urn:microsoft.com/office/officeart/2005/8/layout/vList3"/>
    <dgm:cxn modelId="{C05C03B9-AD9D-4EEA-B268-325E6FB4AAAD}" type="presParOf" srcId="{194D1F0C-5B76-4FF6-B6A4-4CD26B744EE9}" destId="{A4734234-4A39-4588-84B0-94E8A1B00DC7}" srcOrd="0" destOrd="0" presId="urn:microsoft.com/office/officeart/2005/8/layout/vList3"/>
    <dgm:cxn modelId="{3F693C22-1A74-460F-90EA-85B082D9D57B}" type="presParOf" srcId="{194D1F0C-5B76-4FF6-B6A4-4CD26B744EE9}" destId="{E2E9160C-A09E-4F71-B2F7-8B88A2233ED7}" srcOrd="1" destOrd="0" presId="urn:microsoft.com/office/officeart/2005/8/layout/vList3"/>
    <dgm:cxn modelId="{CD78A437-983A-48F5-8C61-CF64693F5762}" type="presParOf" srcId="{B8260176-7D11-4F0F-95CE-D0E29AD200EA}" destId="{B4B7244B-4085-4576-8688-9B66BDA11E19}" srcOrd="3" destOrd="0" presId="urn:microsoft.com/office/officeart/2005/8/layout/vList3"/>
    <dgm:cxn modelId="{00FB12C6-0350-4089-8A47-E6EE8A4FD15D}" type="presParOf" srcId="{B8260176-7D11-4F0F-95CE-D0E29AD200EA}" destId="{C41DB7BD-CF8A-4EE0-B53B-6B6D77886F25}" srcOrd="4" destOrd="0" presId="urn:microsoft.com/office/officeart/2005/8/layout/vList3"/>
    <dgm:cxn modelId="{05FD7DE1-B0FA-43C4-B713-419A8D1CBCAE}" type="presParOf" srcId="{C41DB7BD-CF8A-4EE0-B53B-6B6D77886F25}" destId="{606E2DC5-363A-4FB2-ABFB-E333D06B8F26}" srcOrd="0" destOrd="0" presId="urn:microsoft.com/office/officeart/2005/8/layout/vList3"/>
    <dgm:cxn modelId="{192CFE3A-9071-411E-8BB1-97DD0AE3BCCD}" type="presParOf" srcId="{C41DB7BD-CF8A-4EE0-B53B-6B6D77886F25}" destId="{17B27194-F4A3-463B-A4A0-5E9CA27AD89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5E1DEE-33AF-44BF-B960-08B50EC3F622}"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69AB3940-40C6-4004-AB18-3787C1E4583B}">
      <dgm:prSet phldrT="[Text]"/>
      <dgm:spPr/>
      <dgm:t>
        <a:bodyPr/>
        <a:lstStyle/>
        <a:p>
          <a:r>
            <a:rPr lang="en-US" dirty="0" smtClean="0"/>
            <a:t>Primary outcome</a:t>
          </a:r>
          <a:endParaRPr lang="en-US" dirty="0"/>
        </a:p>
      </dgm:t>
    </dgm:pt>
    <dgm:pt modelId="{AF96444D-6C90-4FE7-B7F0-16753E6E06BF}" type="parTrans" cxnId="{6BDE3F3F-D2D4-4D0B-9908-2985D1FA6669}">
      <dgm:prSet/>
      <dgm:spPr/>
      <dgm:t>
        <a:bodyPr/>
        <a:lstStyle/>
        <a:p>
          <a:endParaRPr lang="en-US"/>
        </a:p>
      </dgm:t>
    </dgm:pt>
    <dgm:pt modelId="{3B92A0B0-76FD-4BB4-BBBE-1336F0B67875}" type="sibTrans" cxnId="{6BDE3F3F-D2D4-4D0B-9908-2985D1FA6669}">
      <dgm:prSet/>
      <dgm:spPr/>
      <dgm:t>
        <a:bodyPr/>
        <a:lstStyle/>
        <a:p>
          <a:endParaRPr lang="en-US"/>
        </a:p>
      </dgm:t>
    </dgm:pt>
    <dgm:pt modelId="{EC62C49B-9F0A-4406-B323-E067ACEA7ACA}">
      <dgm:prSet phldrT="[Text]" custT="1"/>
      <dgm:spPr/>
      <dgm:t>
        <a:bodyPr/>
        <a:lstStyle/>
        <a:p>
          <a:r>
            <a:rPr lang="en-US" sz="2800" b="1" dirty="0" smtClean="0">
              <a:solidFill>
                <a:srgbClr val="50006C"/>
              </a:solidFill>
            </a:rPr>
            <a:t>First occurrence of kidney disease progression or cardiovascular death</a:t>
          </a:r>
          <a:endParaRPr lang="en-US" sz="2800" b="1" dirty="0">
            <a:solidFill>
              <a:srgbClr val="50006C"/>
            </a:solidFill>
          </a:endParaRPr>
        </a:p>
      </dgm:t>
    </dgm:pt>
    <dgm:pt modelId="{AA787298-E083-4978-A53F-31B6112FECDA}" type="parTrans" cxnId="{6F489B54-86AA-4B6C-A52E-A3124EFEBBC3}">
      <dgm:prSet/>
      <dgm:spPr/>
      <dgm:t>
        <a:bodyPr/>
        <a:lstStyle/>
        <a:p>
          <a:endParaRPr lang="en-US"/>
        </a:p>
      </dgm:t>
    </dgm:pt>
    <dgm:pt modelId="{70FF8E1A-6D78-4ADF-A08E-3FF27FA402AC}" type="sibTrans" cxnId="{6F489B54-86AA-4B6C-A52E-A3124EFEBBC3}">
      <dgm:prSet/>
      <dgm:spPr/>
      <dgm:t>
        <a:bodyPr/>
        <a:lstStyle/>
        <a:p>
          <a:endParaRPr lang="en-US"/>
        </a:p>
      </dgm:t>
    </dgm:pt>
    <dgm:pt modelId="{13E620A2-3E09-4C97-98A7-EFD19CC71B5E}">
      <dgm:prSet phldrT="[Text]"/>
      <dgm:spPr/>
      <dgm:t>
        <a:bodyPr/>
        <a:lstStyle/>
        <a:p>
          <a:r>
            <a:rPr lang="en-US" dirty="0" smtClean="0"/>
            <a:t>Secondary outcomes</a:t>
          </a:r>
          <a:endParaRPr lang="en-US" dirty="0"/>
        </a:p>
      </dgm:t>
    </dgm:pt>
    <dgm:pt modelId="{0149F98A-39DD-430D-82AD-4F3FC0F4E510}" type="parTrans" cxnId="{C48C5A03-35F2-488C-9750-066E75B28A24}">
      <dgm:prSet/>
      <dgm:spPr/>
      <dgm:t>
        <a:bodyPr/>
        <a:lstStyle/>
        <a:p>
          <a:endParaRPr lang="en-US"/>
        </a:p>
      </dgm:t>
    </dgm:pt>
    <dgm:pt modelId="{85553263-18D1-4B21-BF6F-982771550312}" type="sibTrans" cxnId="{C48C5A03-35F2-488C-9750-066E75B28A24}">
      <dgm:prSet/>
      <dgm:spPr/>
      <dgm:t>
        <a:bodyPr/>
        <a:lstStyle/>
        <a:p>
          <a:endParaRPr lang="en-US"/>
        </a:p>
      </dgm:t>
    </dgm:pt>
    <dgm:pt modelId="{8C5DCBE6-9E4D-448F-AAF6-A1FD0B8482F6}">
      <dgm:prSet phldrT="[Text]" custT="1"/>
      <dgm:spPr/>
      <dgm:t>
        <a:bodyPr/>
        <a:lstStyle/>
        <a:p>
          <a:r>
            <a:rPr lang="en-US" sz="2400" dirty="0" smtClean="0">
              <a:solidFill>
                <a:srgbClr val="50006C"/>
              </a:solidFill>
            </a:rPr>
            <a:t>Hospitalization for heart failure or cardiovascular death</a:t>
          </a:r>
          <a:endParaRPr lang="en-US" sz="2400" dirty="0">
            <a:solidFill>
              <a:srgbClr val="50006C"/>
            </a:solidFill>
          </a:endParaRPr>
        </a:p>
      </dgm:t>
    </dgm:pt>
    <dgm:pt modelId="{542723AE-F551-4705-87DD-8A30B20D1311}" type="parTrans" cxnId="{BCA61F1E-3633-487F-8397-9BBC5F2B3C3F}">
      <dgm:prSet/>
      <dgm:spPr/>
      <dgm:t>
        <a:bodyPr/>
        <a:lstStyle/>
        <a:p>
          <a:endParaRPr lang="en-US"/>
        </a:p>
      </dgm:t>
    </dgm:pt>
    <dgm:pt modelId="{7B282D30-D5F4-4076-A470-082E7C89613B}" type="sibTrans" cxnId="{BCA61F1E-3633-487F-8397-9BBC5F2B3C3F}">
      <dgm:prSet/>
      <dgm:spPr/>
      <dgm:t>
        <a:bodyPr/>
        <a:lstStyle/>
        <a:p>
          <a:endParaRPr lang="en-US"/>
        </a:p>
      </dgm:t>
    </dgm:pt>
    <dgm:pt modelId="{07B7E10E-0E06-45A9-8126-7DEBD7D72911}">
      <dgm:prSet phldrT="[Text]" custT="1"/>
      <dgm:spPr/>
      <dgm:t>
        <a:bodyPr/>
        <a:lstStyle/>
        <a:p>
          <a:r>
            <a:rPr lang="en-US" sz="2400" dirty="0" smtClean="0">
              <a:solidFill>
                <a:srgbClr val="50006C"/>
              </a:solidFill>
            </a:rPr>
            <a:t>All-cause hospitalization</a:t>
          </a:r>
          <a:endParaRPr lang="en-US" sz="2400" dirty="0">
            <a:solidFill>
              <a:srgbClr val="50006C"/>
            </a:solidFill>
          </a:endParaRPr>
        </a:p>
      </dgm:t>
    </dgm:pt>
    <dgm:pt modelId="{36BEA8B6-4C6C-4D66-80F9-0D31822DEDC2}" type="parTrans" cxnId="{E8D7EF0C-6D0F-4CF6-8AB9-14E09ECACA86}">
      <dgm:prSet/>
      <dgm:spPr/>
      <dgm:t>
        <a:bodyPr/>
        <a:lstStyle/>
        <a:p>
          <a:endParaRPr lang="en-US"/>
        </a:p>
      </dgm:t>
    </dgm:pt>
    <dgm:pt modelId="{1D43CB7F-B4D9-4516-802F-7B3FD5635967}" type="sibTrans" cxnId="{E8D7EF0C-6D0F-4CF6-8AB9-14E09ECACA86}">
      <dgm:prSet/>
      <dgm:spPr/>
      <dgm:t>
        <a:bodyPr/>
        <a:lstStyle/>
        <a:p>
          <a:endParaRPr lang="en-US"/>
        </a:p>
      </dgm:t>
    </dgm:pt>
    <dgm:pt modelId="{847C2A50-E192-4390-BD2B-FA7690B19B78}">
      <dgm:prSet phldrT="[Text]" custT="1"/>
      <dgm:spPr/>
      <dgm:t>
        <a:bodyPr/>
        <a:lstStyle/>
        <a:p>
          <a:r>
            <a:rPr lang="en-US" sz="2400" dirty="0" smtClean="0">
              <a:solidFill>
                <a:srgbClr val="50006C"/>
              </a:solidFill>
            </a:rPr>
            <a:t>Death from any cause</a:t>
          </a:r>
          <a:endParaRPr lang="en-US" sz="2400" dirty="0">
            <a:solidFill>
              <a:srgbClr val="50006C"/>
            </a:solidFill>
          </a:endParaRPr>
        </a:p>
      </dgm:t>
    </dgm:pt>
    <dgm:pt modelId="{0AF9C165-DC08-4FAF-B1FA-90F88D35A8F4}" type="parTrans" cxnId="{880606AA-40B5-457B-B74D-1A3BDA8047C0}">
      <dgm:prSet/>
      <dgm:spPr/>
      <dgm:t>
        <a:bodyPr/>
        <a:lstStyle/>
        <a:p>
          <a:endParaRPr lang="en-US"/>
        </a:p>
      </dgm:t>
    </dgm:pt>
    <dgm:pt modelId="{3650C8D0-E086-41D9-BE58-90A422A223D8}" type="sibTrans" cxnId="{880606AA-40B5-457B-B74D-1A3BDA8047C0}">
      <dgm:prSet/>
      <dgm:spPr/>
      <dgm:t>
        <a:bodyPr/>
        <a:lstStyle/>
        <a:p>
          <a:endParaRPr lang="en-US"/>
        </a:p>
      </dgm:t>
    </dgm:pt>
    <dgm:pt modelId="{64949861-AE29-4164-8A74-63A8C1E2FC02}" type="pres">
      <dgm:prSet presAssocID="{215E1DEE-33AF-44BF-B960-08B50EC3F622}" presName="layout" presStyleCnt="0">
        <dgm:presLayoutVars>
          <dgm:chMax/>
          <dgm:chPref/>
          <dgm:dir/>
          <dgm:resizeHandles/>
        </dgm:presLayoutVars>
      </dgm:prSet>
      <dgm:spPr/>
      <dgm:t>
        <a:bodyPr/>
        <a:lstStyle/>
        <a:p>
          <a:endParaRPr lang="en-US"/>
        </a:p>
      </dgm:t>
    </dgm:pt>
    <dgm:pt modelId="{A53FA2F6-5466-4ABE-9A90-45BC4225F572}" type="pres">
      <dgm:prSet presAssocID="{69AB3940-40C6-4004-AB18-3787C1E4583B}" presName="root" presStyleCnt="0">
        <dgm:presLayoutVars>
          <dgm:chMax/>
          <dgm:chPref/>
        </dgm:presLayoutVars>
      </dgm:prSet>
      <dgm:spPr/>
    </dgm:pt>
    <dgm:pt modelId="{D82D0FE4-A68C-426D-AFBB-E8E540F8C766}" type="pres">
      <dgm:prSet presAssocID="{69AB3940-40C6-4004-AB18-3787C1E4583B}" presName="rootComposite" presStyleCnt="0">
        <dgm:presLayoutVars/>
      </dgm:prSet>
      <dgm:spPr/>
    </dgm:pt>
    <dgm:pt modelId="{44B69FBD-B2EE-4BEE-8BA7-C3B99F012EEA}" type="pres">
      <dgm:prSet presAssocID="{69AB3940-40C6-4004-AB18-3787C1E4583B}" presName="ParentAccent" presStyleLbl="alignNode1" presStyleIdx="0" presStyleCnt="2"/>
      <dgm:spPr>
        <a:solidFill>
          <a:srgbClr val="CE8CA5"/>
        </a:solidFill>
        <a:ln>
          <a:noFill/>
        </a:ln>
      </dgm:spPr>
    </dgm:pt>
    <dgm:pt modelId="{D8EE03AB-D245-4DC2-9978-2BDFDB633BEE}" type="pres">
      <dgm:prSet presAssocID="{69AB3940-40C6-4004-AB18-3787C1E4583B}" presName="ParentSmallAccent" presStyleLbl="fgAcc1" presStyleIdx="0" presStyleCnt="2"/>
      <dgm:spPr>
        <a:solidFill>
          <a:srgbClr val="F5E8DA">
            <a:alpha val="90000"/>
          </a:srgbClr>
        </a:solidFill>
        <a:ln>
          <a:noFill/>
        </a:ln>
      </dgm:spPr>
    </dgm:pt>
    <dgm:pt modelId="{A1F504AD-E5FC-4DA4-8995-23C83A47ECB5}" type="pres">
      <dgm:prSet presAssocID="{69AB3940-40C6-4004-AB18-3787C1E4583B}" presName="Parent" presStyleLbl="revTx" presStyleIdx="0" presStyleCnt="6">
        <dgm:presLayoutVars>
          <dgm:chMax/>
          <dgm:chPref val="4"/>
          <dgm:bulletEnabled val="1"/>
        </dgm:presLayoutVars>
      </dgm:prSet>
      <dgm:spPr/>
      <dgm:t>
        <a:bodyPr/>
        <a:lstStyle/>
        <a:p>
          <a:endParaRPr lang="en-US"/>
        </a:p>
      </dgm:t>
    </dgm:pt>
    <dgm:pt modelId="{85AA42F3-C722-4CCA-B7F7-2C656614D9DF}" type="pres">
      <dgm:prSet presAssocID="{69AB3940-40C6-4004-AB18-3787C1E4583B}" presName="childShape" presStyleCnt="0">
        <dgm:presLayoutVars>
          <dgm:chMax val="0"/>
          <dgm:chPref val="0"/>
        </dgm:presLayoutVars>
      </dgm:prSet>
      <dgm:spPr/>
    </dgm:pt>
    <dgm:pt modelId="{6263AD67-64AB-45BA-A397-0BE7E5954278}" type="pres">
      <dgm:prSet presAssocID="{EC62C49B-9F0A-4406-B323-E067ACEA7ACA}" presName="childComposite" presStyleCnt="0">
        <dgm:presLayoutVars>
          <dgm:chMax val="0"/>
          <dgm:chPref val="0"/>
        </dgm:presLayoutVars>
      </dgm:prSet>
      <dgm:spPr/>
    </dgm:pt>
    <dgm:pt modelId="{EAC371DC-76B4-4885-80AB-45DA960D42AF}" type="pres">
      <dgm:prSet presAssocID="{EC62C49B-9F0A-4406-B323-E067ACEA7ACA}" presName="ChildAccent" presStyleLbl="solidFgAcc1" presStyleIdx="0" presStyleCnt="4"/>
      <dgm:spPr>
        <a:solidFill>
          <a:srgbClr val="50006C"/>
        </a:solidFill>
      </dgm:spPr>
    </dgm:pt>
    <dgm:pt modelId="{81BE6A75-302D-40F6-936B-414E1062AA34}" type="pres">
      <dgm:prSet presAssocID="{EC62C49B-9F0A-4406-B323-E067ACEA7ACA}" presName="Child" presStyleLbl="revTx" presStyleIdx="1" presStyleCnt="6" custScaleY="195260">
        <dgm:presLayoutVars>
          <dgm:chMax val="0"/>
          <dgm:chPref val="0"/>
          <dgm:bulletEnabled val="1"/>
        </dgm:presLayoutVars>
      </dgm:prSet>
      <dgm:spPr/>
      <dgm:t>
        <a:bodyPr/>
        <a:lstStyle/>
        <a:p>
          <a:endParaRPr lang="en-US"/>
        </a:p>
      </dgm:t>
    </dgm:pt>
    <dgm:pt modelId="{700C47E9-3E80-4928-A5E6-0E08F326796C}" type="pres">
      <dgm:prSet presAssocID="{13E620A2-3E09-4C97-98A7-EFD19CC71B5E}" presName="root" presStyleCnt="0">
        <dgm:presLayoutVars>
          <dgm:chMax/>
          <dgm:chPref/>
        </dgm:presLayoutVars>
      </dgm:prSet>
      <dgm:spPr/>
    </dgm:pt>
    <dgm:pt modelId="{35B4EB72-6020-452E-8183-259A578C5A30}" type="pres">
      <dgm:prSet presAssocID="{13E620A2-3E09-4C97-98A7-EFD19CC71B5E}" presName="rootComposite" presStyleCnt="0">
        <dgm:presLayoutVars/>
      </dgm:prSet>
      <dgm:spPr/>
    </dgm:pt>
    <dgm:pt modelId="{D44580B1-D8C8-40B5-8228-D9063D075E97}" type="pres">
      <dgm:prSet presAssocID="{13E620A2-3E09-4C97-98A7-EFD19CC71B5E}" presName="ParentAccent" presStyleLbl="alignNode1" presStyleIdx="1" presStyleCnt="2"/>
      <dgm:spPr>
        <a:solidFill>
          <a:srgbClr val="50006C"/>
        </a:solidFill>
        <a:ln>
          <a:noFill/>
        </a:ln>
      </dgm:spPr>
    </dgm:pt>
    <dgm:pt modelId="{9DB15329-0EF5-447E-B1DF-82D901A5F07B}" type="pres">
      <dgm:prSet presAssocID="{13E620A2-3E09-4C97-98A7-EFD19CC71B5E}" presName="ParentSmallAccent" presStyleLbl="fgAcc1" presStyleIdx="1" presStyleCnt="2"/>
      <dgm:spPr>
        <a:solidFill>
          <a:srgbClr val="F5E8DA">
            <a:alpha val="90000"/>
          </a:srgbClr>
        </a:solidFill>
        <a:ln>
          <a:noFill/>
        </a:ln>
      </dgm:spPr>
    </dgm:pt>
    <dgm:pt modelId="{63C3CE11-45E2-4096-835D-1C7D5CEC32D1}" type="pres">
      <dgm:prSet presAssocID="{13E620A2-3E09-4C97-98A7-EFD19CC71B5E}" presName="Parent" presStyleLbl="revTx" presStyleIdx="2" presStyleCnt="6">
        <dgm:presLayoutVars>
          <dgm:chMax/>
          <dgm:chPref val="4"/>
          <dgm:bulletEnabled val="1"/>
        </dgm:presLayoutVars>
      </dgm:prSet>
      <dgm:spPr/>
      <dgm:t>
        <a:bodyPr/>
        <a:lstStyle/>
        <a:p>
          <a:endParaRPr lang="en-US"/>
        </a:p>
      </dgm:t>
    </dgm:pt>
    <dgm:pt modelId="{64C4E0A9-8AE0-4057-9F79-B1E16363635C}" type="pres">
      <dgm:prSet presAssocID="{13E620A2-3E09-4C97-98A7-EFD19CC71B5E}" presName="childShape" presStyleCnt="0">
        <dgm:presLayoutVars>
          <dgm:chMax val="0"/>
          <dgm:chPref val="0"/>
        </dgm:presLayoutVars>
      </dgm:prSet>
      <dgm:spPr/>
    </dgm:pt>
    <dgm:pt modelId="{ECE27B1C-D661-43BA-A2E6-3C0CAB176084}" type="pres">
      <dgm:prSet presAssocID="{8C5DCBE6-9E4D-448F-AAF6-A1FD0B8482F6}" presName="childComposite" presStyleCnt="0">
        <dgm:presLayoutVars>
          <dgm:chMax val="0"/>
          <dgm:chPref val="0"/>
        </dgm:presLayoutVars>
      </dgm:prSet>
      <dgm:spPr/>
    </dgm:pt>
    <dgm:pt modelId="{8A9B45BE-5913-4E98-BD27-820FFA31052C}" type="pres">
      <dgm:prSet presAssocID="{8C5DCBE6-9E4D-448F-AAF6-A1FD0B8482F6}" presName="ChildAccent" presStyleLbl="solidFgAcc1" presStyleIdx="1" presStyleCnt="4"/>
      <dgm:spPr>
        <a:solidFill>
          <a:srgbClr val="50006C"/>
        </a:solidFill>
        <a:ln>
          <a:noFill/>
        </a:ln>
      </dgm:spPr>
    </dgm:pt>
    <dgm:pt modelId="{93D33D9B-1A0C-4441-B806-D8921072DD5F}" type="pres">
      <dgm:prSet presAssocID="{8C5DCBE6-9E4D-448F-AAF6-A1FD0B8482F6}" presName="Child" presStyleLbl="revTx" presStyleIdx="3" presStyleCnt="6">
        <dgm:presLayoutVars>
          <dgm:chMax val="0"/>
          <dgm:chPref val="0"/>
          <dgm:bulletEnabled val="1"/>
        </dgm:presLayoutVars>
      </dgm:prSet>
      <dgm:spPr/>
      <dgm:t>
        <a:bodyPr/>
        <a:lstStyle/>
        <a:p>
          <a:endParaRPr lang="en-US"/>
        </a:p>
      </dgm:t>
    </dgm:pt>
    <dgm:pt modelId="{4E5F5B15-3FAD-48AA-B9D6-05D33DB6CC92}" type="pres">
      <dgm:prSet presAssocID="{07B7E10E-0E06-45A9-8126-7DEBD7D72911}" presName="childComposite" presStyleCnt="0">
        <dgm:presLayoutVars>
          <dgm:chMax val="0"/>
          <dgm:chPref val="0"/>
        </dgm:presLayoutVars>
      </dgm:prSet>
      <dgm:spPr/>
    </dgm:pt>
    <dgm:pt modelId="{EBBCE320-E705-4A14-A48C-6F26A8F5BA4F}" type="pres">
      <dgm:prSet presAssocID="{07B7E10E-0E06-45A9-8126-7DEBD7D72911}" presName="ChildAccent" presStyleLbl="solidFgAcc1" presStyleIdx="2" presStyleCnt="4"/>
      <dgm:spPr>
        <a:solidFill>
          <a:srgbClr val="CE8CA5"/>
        </a:solidFill>
        <a:ln>
          <a:noFill/>
        </a:ln>
      </dgm:spPr>
    </dgm:pt>
    <dgm:pt modelId="{98C74171-A98F-4DF1-8089-8F2EAC6894DA}" type="pres">
      <dgm:prSet presAssocID="{07B7E10E-0E06-45A9-8126-7DEBD7D72911}" presName="Child" presStyleLbl="revTx" presStyleIdx="4" presStyleCnt="6">
        <dgm:presLayoutVars>
          <dgm:chMax val="0"/>
          <dgm:chPref val="0"/>
          <dgm:bulletEnabled val="1"/>
        </dgm:presLayoutVars>
      </dgm:prSet>
      <dgm:spPr/>
      <dgm:t>
        <a:bodyPr/>
        <a:lstStyle/>
        <a:p>
          <a:endParaRPr lang="en-US"/>
        </a:p>
      </dgm:t>
    </dgm:pt>
    <dgm:pt modelId="{E1707EB1-4509-452D-8882-8D37AB431809}" type="pres">
      <dgm:prSet presAssocID="{847C2A50-E192-4390-BD2B-FA7690B19B78}" presName="childComposite" presStyleCnt="0">
        <dgm:presLayoutVars>
          <dgm:chMax val="0"/>
          <dgm:chPref val="0"/>
        </dgm:presLayoutVars>
      </dgm:prSet>
      <dgm:spPr/>
    </dgm:pt>
    <dgm:pt modelId="{992E0561-173F-459B-AEDA-92A75F61B85C}" type="pres">
      <dgm:prSet presAssocID="{847C2A50-E192-4390-BD2B-FA7690B19B78}" presName="ChildAccent" presStyleLbl="solidFgAcc1" presStyleIdx="3" presStyleCnt="4"/>
      <dgm:spPr>
        <a:solidFill>
          <a:srgbClr val="F5E8DA"/>
        </a:solidFill>
        <a:ln>
          <a:noFill/>
        </a:ln>
      </dgm:spPr>
    </dgm:pt>
    <dgm:pt modelId="{25A680E3-63DF-4F87-8235-B2DC066E3046}" type="pres">
      <dgm:prSet presAssocID="{847C2A50-E192-4390-BD2B-FA7690B19B78}" presName="Child" presStyleLbl="revTx" presStyleIdx="5" presStyleCnt="6">
        <dgm:presLayoutVars>
          <dgm:chMax val="0"/>
          <dgm:chPref val="0"/>
          <dgm:bulletEnabled val="1"/>
        </dgm:presLayoutVars>
      </dgm:prSet>
      <dgm:spPr/>
      <dgm:t>
        <a:bodyPr/>
        <a:lstStyle/>
        <a:p>
          <a:endParaRPr lang="en-US"/>
        </a:p>
      </dgm:t>
    </dgm:pt>
  </dgm:ptLst>
  <dgm:cxnLst>
    <dgm:cxn modelId="{0A3FC9CD-DDDA-47C2-893F-E615743B594F}" type="presOf" srcId="{69AB3940-40C6-4004-AB18-3787C1E4583B}" destId="{A1F504AD-E5FC-4DA4-8995-23C83A47ECB5}" srcOrd="0" destOrd="0" presId="urn:microsoft.com/office/officeart/2008/layout/SquareAccentList"/>
    <dgm:cxn modelId="{BCA61F1E-3633-487F-8397-9BBC5F2B3C3F}" srcId="{13E620A2-3E09-4C97-98A7-EFD19CC71B5E}" destId="{8C5DCBE6-9E4D-448F-AAF6-A1FD0B8482F6}" srcOrd="0" destOrd="0" parTransId="{542723AE-F551-4705-87DD-8A30B20D1311}" sibTransId="{7B282D30-D5F4-4076-A470-082E7C89613B}"/>
    <dgm:cxn modelId="{858D7AA0-C323-48B9-990A-471495BE8A05}" type="presOf" srcId="{215E1DEE-33AF-44BF-B960-08B50EC3F622}" destId="{64949861-AE29-4164-8A74-63A8C1E2FC02}" srcOrd="0" destOrd="0" presId="urn:microsoft.com/office/officeart/2008/layout/SquareAccentList"/>
    <dgm:cxn modelId="{A58570D6-BD8C-4213-AD90-88C5AB3AB00B}" type="presOf" srcId="{EC62C49B-9F0A-4406-B323-E067ACEA7ACA}" destId="{81BE6A75-302D-40F6-936B-414E1062AA34}" srcOrd="0" destOrd="0" presId="urn:microsoft.com/office/officeart/2008/layout/SquareAccentList"/>
    <dgm:cxn modelId="{ADD4C7AF-4738-4902-85CE-845075197911}" type="presOf" srcId="{847C2A50-E192-4390-BD2B-FA7690B19B78}" destId="{25A680E3-63DF-4F87-8235-B2DC066E3046}" srcOrd="0" destOrd="0" presId="urn:microsoft.com/office/officeart/2008/layout/SquareAccentList"/>
    <dgm:cxn modelId="{6BDE3F3F-D2D4-4D0B-9908-2985D1FA6669}" srcId="{215E1DEE-33AF-44BF-B960-08B50EC3F622}" destId="{69AB3940-40C6-4004-AB18-3787C1E4583B}" srcOrd="0" destOrd="0" parTransId="{AF96444D-6C90-4FE7-B7F0-16753E6E06BF}" sibTransId="{3B92A0B0-76FD-4BB4-BBBE-1336F0B67875}"/>
    <dgm:cxn modelId="{9104FDA3-1D19-40C0-B5B9-61CE34F90AA9}" type="presOf" srcId="{07B7E10E-0E06-45A9-8126-7DEBD7D72911}" destId="{98C74171-A98F-4DF1-8089-8F2EAC6894DA}" srcOrd="0" destOrd="0" presId="urn:microsoft.com/office/officeart/2008/layout/SquareAccentList"/>
    <dgm:cxn modelId="{787F21CA-7F23-45F1-B347-B8F66814B514}" type="presOf" srcId="{8C5DCBE6-9E4D-448F-AAF6-A1FD0B8482F6}" destId="{93D33D9B-1A0C-4441-B806-D8921072DD5F}" srcOrd="0" destOrd="0" presId="urn:microsoft.com/office/officeart/2008/layout/SquareAccentList"/>
    <dgm:cxn modelId="{6F489B54-86AA-4B6C-A52E-A3124EFEBBC3}" srcId="{69AB3940-40C6-4004-AB18-3787C1E4583B}" destId="{EC62C49B-9F0A-4406-B323-E067ACEA7ACA}" srcOrd="0" destOrd="0" parTransId="{AA787298-E083-4978-A53F-31B6112FECDA}" sibTransId="{70FF8E1A-6D78-4ADF-A08E-3FF27FA402AC}"/>
    <dgm:cxn modelId="{C48C5A03-35F2-488C-9750-066E75B28A24}" srcId="{215E1DEE-33AF-44BF-B960-08B50EC3F622}" destId="{13E620A2-3E09-4C97-98A7-EFD19CC71B5E}" srcOrd="1" destOrd="0" parTransId="{0149F98A-39DD-430D-82AD-4F3FC0F4E510}" sibTransId="{85553263-18D1-4B21-BF6F-982771550312}"/>
    <dgm:cxn modelId="{457C0508-A765-44C1-81F3-4188562D7DBE}" type="presOf" srcId="{13E620A2-3E09-4C97-98A7-EFD19CC71B5E}" destId="{63C3CE11-45E2-4096-835D-1C7D5CEC32D1}" srcOrd="0" destOrd="0" presId="urn:microsoft.com/office/officeart/2008/layout/SquareAccentList"/>
    <dgm:cxn modelId="{880606AA-40B5-457B-B74D-1A3BDA8047C0}" srcId="{13E620A2-3E09-4C97-98A7-EFD19CC71B5E}" destId="{847C2A50-E192-4390-BD2B-FA7690B19B78}" srcOrd="2" destOrd="0" parTransId="{0AF9C165-DC08-4FAF-B1FA-90F88D35A8F4}" sibTransId="{3650C8D0-E086-41D9-BE58-90A422A223D8}"/>
    <dgm:cxn modelId="{E8D7EF0C-6D0F-4CF6-8AB9-14E09ECACA86}" srcId="{13E620A2-3E09-4C97-98A7-EFD19CC71B5E}" destId="{07B7E10E-0E06-45A9-8126-7DEBD7D72911}" srcOrd="1" destOrd="0" parTransId="{36BEA8B6-4C6C-4D66-80F9-0D31822DEDC2}" sibTransId="{1D43CB7F-B4D9-4516-802F-7B3FD5635967}"/>
    <dgm:cxn modelId="{A4FE57F9-8F00-4494-9CA6-ADF946C8675C}" type="presParOf" srcId="{64949861-AE29-4164-8A74-63A8C1E2FC02}" destId="{A53FA2F6-5466-4ABE-9A90-45BC4225F572}" srcOrd="0" destOrd="0" presId="urn:microsoft.com/office/officeart/2008/layout/SquareAccentList"/>
    <dgm:cxn modelId="{F0D80EEA-1121-47BD-ACA2-B7383A90DE7E}" type="presParOf" srcId="{A53FA2F6-5466-4ABE-9A90-45BC4225F572}" destId="{D82D0FE4-A68C-426D-AFBB-E8E540F8C766}" srcOrd="0" destOrd="0" presId="urn:microsoft.com/office/officeart/2008/layout/SquareAccentList"/>
    <dgm:cxn modelId="{4CE4B63A-E7C0-403E-A646-1E01CC94F952}" type="presParOf" srcId="{D82D0FE4-A68C-426D-AFBB-E8E540F8C766}" destId="{44B69FBD-B2EE-4BEE-8BA7-C3B99F012EEA}" srcOrd="0" destOrd="0" presId="urn:microsoft.com/office/officeart/2008/layout/SquareAccentList"/>
    <dgm:cxn modelId="{C49BE86D-8D26-4064-8B7D-497CCFC8E474}" type="presParOf" srcId="{D82D0FE4-A68C-426D-AFBB-E8E540F8C766}" destId="{D8EE03AB-D245-4DC2-9978-2BDFDB633BEE}" srcOrd="1" destOrd="0" presId="urn:microsoft.com/office/officeart/2008/layout/SquareAccentList"/>
    <dgm:cxn modelId="{B568F09A-8A7D-4EBE-AB53-3B8DDB63644E}" type="presParOf" srcId="{D82D0FE4-A68C-426D-AFBB-E8E540F8C766}" destId="{A1F504AD-E5FC-4DA4-8995-23C83A47ECB5}" srcOrd="2" destOrd="0" presId="urn:microsoft.com/office/officeart/2008/layout/SquareAccentList"/>
    <dgm:cxn modelId="{5A7E57F7-6EA2-485C-9AC6-11F70A4BC582}" type="presParOf" srcId="{A53FA2F6-5466-4ABE-9A90-45BC4225F572}" destId="{85AA42F3-C722-4CCA-B7F7-2C656614D9DF}" srcOrd="1" destOrd="0" presId="urn:microsoft.com/office/officeart/2008/layout/SquareAccentList"/>
    <dgm:cxn modelId="{1364B341-352A-42EA-9A53-95E4CC6C3CB3}" type="presParOf" srcId="{85AA42F3-C722-4CCA-B7F7-2C656614D9DF}" destId="{6263AD67-64AB-45BA-A397-0BE7E5954278}" srcOrd="0" destOrd="0" presId="urn:microsoft.com/office/officeart/2008/layout/SquareAccentList"/>
    <dgm:cxn modelId="{44FAA4A8-96C6-473A-A8A0-8B4FD9608DC7}" type="presParOf" srcId="{6263AD67-64AB-45BA-A397-0BE7E5954278}" destId="{EAC371DC-76B4-4885-80AB-45DA960D42AF}" srcOrd="0" destOrd="0" presId="urn:microsoft.com/office/officeart/2008/layout/SquareAccentList"/>
    <dgm:cxn modelId="{93365C41-FBC6-4D64-A661-A32039D65962}" type="presParOf" srcId="{6263AD67-64AB-45BA-A397-0BE7E5954278}" destId="{81BE6A75-302D-40F6-936B-414E1062AA34}" srcOrd="1" destOrd="0" presId="urn:microsoft.com/office/officeart/2008/layout/SquareAccentList"/>
    <dgm:cxn modelId="{BE35B2A2-D6E3-4B00-A332-8075851E18C2}" type="presParOf" srcId="{64949861-AE29-4164-8A74-63A8C1E2FC02}" destId="{700C47E9-3E80-4928-A5E6-0E08F326796C}" srcOrd="1" destOrd="0" presId="urn:microsoft.com/office/officeart/2008/layout/SquareAccentList"/>
    <dgm:cxn modelId="{400E17A9-55AC-4DB3-A97C-293B627E61BF}" type="presParOf" srcId="{700C47E9-3E80-4928-A5E6-0E08F326796C}" destId="{35B4EB72-6020-452E-8183-259A578C5A30}" srcOrd="0" destOrd="0" presId="urn:microsoft.com/office/officeart/2008/layout/SquareAccentList"/>
    <dgm:cxn modelId="{1C85AA1C-F56C-47E8-BBA7-48F4D9BA388C}" type="presParOf" srcId="{35B4EB72-6020-452E-8183-259A578C5A30}" destId="{D44580B1-D8C8-40B5-8228-D9063D075E97}" srcOrd="0" destOrd="0" presId="urn:microsoft.com/office/officeart/2008/layout/SquareAccentList"/>
    <dgm:cxn modelId="{95D49043-CC43-42B1-BF5C-7ED1ED477712}" type="presParOf" srcId="{35B4EB72-6020-452E-8183-259A578C5A30}" destId="{9DB15329-0EF5-447E-B1DF-82D901A5F07B}" srcOrd="1" destOrd="0" presId="urn:microsoft.com/office/officeart/2008/layout/SquareAccentList"/>
    <dgm:cxn modelId="{BABA4CE3-C1AA-421F-BE2B-65DDA62C2DBE}" type="presParOf" srcId="{35B4EB72-6020-452E-8183-259A578C5A30}" destId="{63C3CE11-45E2-4096-835D-1C7D5CEC32D1}" srcOrd="2" destOrd="0" presId="urn:microsoft.com/office/officeart/2008/layout/SquareAccentList"/>
    <dgm:cxn modelId="{5D07A9EC-4F0C-4A81-8B0A-4398C8D63BF7}" type="presParOf" srcId="{700C47E9-3E80-4928-A5E6-0E08F326796C}" destId="{64C4E0A9-8AE0-4057-9F79-B1E16363635C}" srcOrd="1" destOrd="0" presId="urn:microsoft.com/office/officeart/2008/layout/SquareAccentList"/>
    <dgm:cxn modelId="{4D1A1723-BA5A-44BA-B25C-5C63DEA5A97E}" type="presParOf" srcId="{64C4E0A9-8AE0-4057-9F79-B1E16363635C}" destId="{ECE27B1C-D661-43BA-A2E6-3C0CAB176084}" srcOrd="0" destOrd="0" presId="urn:microsoft.com/office/officeart/2008/layout/SquareAccentList"/>
    <dgm:cxn modelId="{52446DC6-B735-45A2-821D-F598A6AF2225}" type="presParOf" srcId="{ECE27B1C-D661-43BA-A2E6-3C0CAB176084}" destId="{8A9B45BE-5913-4E98-BD27-820FFA31052C}" srcOrd="0" destOrd="0" presId="urn:microsoft.com/office/officeart/2008/layout/SquareAccentList"/>
    <dgm:cxn modelId="{71ADF729-18A9-4C93-99E4-C879B00DC649}" type="presParOf" srcId="{ECE27B1C-D661-43BA-A2E6-3C0CAB176084}" destId="{93D33D9B-1A0C-4441-B806-D8921072DD5F}" srcOrd="1" destOrd="0" presId="urn:microsoft.com/office/officeart/2008/layout/SquareAccentList"/>
    <dgm:cxn modelId="{6862537C-FEDD-46B6-A1EA-7707C9CE16A8}" type="presParOf" srcId="{64C4E0A9-8AE0-4057-9F79-B1E16363635C}" destId="{4E5F5B15-3FAD-48AA-B9D6-05D33DB6CC92}" srcOrd="1" destOrd="0" presId="urn:microsoft.com/office/officeart/2008/layout/SquareAccentList"/>
    <dgm:cxn modelId="{92C3F11C-6BD6-4F08-BC0C-572B1D86AB7A}" type="presParOf" srcId="{4E5F5B15-3FAD-48AA-B9D6-05D33DB6CC92}" destId="{EBBCE320-E705-4A14-A48C-6F26A8F5BA4F}" srcOrd="0" destOrd="0" presId="urn:microsoft.com/office/officeart/2008/layout/SquareAccentList"/>
    <dgm:cxn modelId="{D0356043-68C9-430B-A65E-A18373292A23}" type="presParOf" srcId="{4E5F5B15-3FAD-48AA-B9D6-05D33DB6CC92}" destId="{98C74171-A98F-4DF1-8089-8F2EAC6894DA}" srcOrd="1" destOrd="0" presId="urn:microsoft.com/office/officeart/2008/layout/SquareAccentList"/>
    <dgm:cxn modelId="{1F032BB1-C7C8-49D7-814B-4868A47B0578}" type="presParOf" srcId="{64C4E0A9-8AE0-4057-9F79-B1E16363635C}" destId="{E1707EB1-4509-452D-8882-8D37AB431809}" srcOrd="2" destOrd="0" presId="urn:microsoft.com/office/officeart/2008/layout/SquareAccentList"/>
    <dgm:cxn modelId="{72316C66-FEA1-482D-8738-B267A8212F5C}" type="presParOf" srcId="{E1707EB1-4509-452D-8882-8D37AB431809}" destId="{992E0561-173F-459B-AEDA-92A75F61B85C}" srcOrd="0" destOrd="0" presId="urn:microsoft.com/office/officeart/2008/layout/SquareAccentList"/>
    <dgm:cxn modelId="{EAECAEEA-8ADC-4A7A-BA34-299E4BED9A2E}" type="presParOf" srcId="{E1707EB1-4509-452D-8882-8D37AB431809}" destId="{25A680E3-63DF-4F87-8235-B2DC066E3046}"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EF676D-B612-4FA3-85C5-D122AA0CA617}"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C2BAE156-E23B-49E5-98F4-9DB57EFC76B0}">
      <dgm:prSet phldrT="[Text]"/>
      <dgm:spPr/>
      <dgm:t>
        <a:bodyPr/>
        <a:lstStyle/>
        <a:p>
          <a:r>
            <a:rPr lang="en-US" b="1" dirty="0" smtClean="0"/>
            <a:t>Empagliflozin</a:t>
          </a:r>
        </a:p>
        <a:p>
          <a:r>
            <a:rPr lang="en-US" b="1" dirty="0" smtClean="0"/>
            <a:t>13.1%</a:t>
          </a:r>
          <a:endParaRPr lang="en-US" b="1" dirty="0"/>
        </a:p>
      </dgm:t>
    </dgm:pt>
    <dgm:pt modelId="{CD5C7265-56ED-4D54-904B-8A87A43DAD9B}" type="parTrans" cxnId="{53508BE7-BC57-418B-9BD9-BFECBB38854C}">
      <dgm:prSet/>
      <dgm:spPr/>
      <dgm:t>
        <a:bodyPr/>
        <a:lstStyle/>
        <a:p>
          <a:endParaRPr lang="en-US"/>
        </a:p>
      </dgm:t>
    </dgm:pt>
    <dgm:pt modelId="{F54BCA29-341A-49EB-A23D-E90F4132C935}" type="sibTrans" cxnId="{53508BE7-BC57-418B-9BD9-BFECBB38854C}">
      <dgm:prSet/>
      <dgm:spPr/>
      <dgm:t>
        <a:bodyPr/>
        <a:lstStyle/>
        <a:p>
          <a:endParaRPr lang="en-US"/>
        </a:p>
      </dgm:t>
    </dgm:pt>
    <dgm:pt modelId="{6A1115E7-D27C-45FE-AD4E-B8E354D9114F}">
      <dgm:prSet phldrT="[Text]"/>
      <dgm:spPr/>
      <dgm:t>
        <a:bodyPr/>
        <a:lstStyle/>
        <a:p>
          <a:r>
            <a:rPr lang="en-US" b="1" dirty="0" smtClean="0">
              <a:solidFill>
                <a:schemeClr val="bg1"/>
              </a:solidFill>
            </a:rPr>
            <a:t>Placebo</a:t>
          </a:r>
        </a:p>
        <a:p>
          <a:r>
            <a:rPr lang="en-US" b="1" dirty="0" smtClean="0">
              <a:solidFill>
                <a:schemeClr val="bg1"/>
              </a:solidFill>
            </a:rPr>
            <a:t>16.9%</a:t>
          </a:r>
          <a:endParaRPr lang="en-US" b="1" dirty="0">
            <a:solidFill>
              <a:schemeClr val="bg1"/>
            </a:solidFill>
          </a:endParaRPr>
        </a:p>
      </dgm:t>
    </dgm:pt>
    <dgm:pt modelId="{644B17AE-1890-472C-8762-FEB40D159696}" type="parTrans" cxnId="{26D581A8-0B0A-4C8D-AD97-36B31E0B4E21}">
      <dgm:prSet/>
      <dgm:spPr/>
      <dgm:t>
        <a:bodyPr/>
        <a:lstStyle/>
        <a:p>
          <a:endParaRPr lang="en-US"/>
        </a:p>
      </dgm:t>
    </dgm:pt>
    <dgm:pt modelId="{7AF2272B-D42D-47B8-870F-6E3AE9102E33}" type="sibTrans" cxnId="{26D581A8-0B0A-4C8D-AD97-36B31E0B4E21}">
      <dgm:prSet/>
      <dgm:spPr/>
      <dgm:t>
        <a:bodyPr/>
        <a:lstStyle/>
        <a:p>
          <a:endParaRPr lang="en-US"/>
        </a:p>
      </dgm:t>
    </dgm:pt>
    <dgm:pt modelId="{85124DA9-1CC0-4382-9D85-39226540F264}" type="pres">
      <dgm:prSet presAssocID="{AAEF676D-B612-4FA3-85C5-D122AA0CA617}" presName="compositeShape" presStyleCnt="0">
        <dgm:presLayoutVars>
          <dgm:chMax val="2"/>
          <dgm:dir/>
          <dgm:resizeHandles val="exact"/>
        </dgm:presLayoutVars>
      </dgm:prSet>
      <dgm:spPr/>
      <dgm:t>
        <a:bodyPr/>
        <a:lstStyle/>
        <a:p>
          <a:endParaRPr lang="en-US"/>
        </a:p>
      </dgm:t>
    </dgm:pt>
    <dgm:pt modelId="{48DF9879-5208-4B54-8024-3805BE527BD5}" type="pres">
      <dgm:prSet presAssocID="{AAEF676D-B612-4FA3-85C5-D122AA0CA617}" presName="ribbon" presStyleLbl="node1" presStyleIdx="0" presStyleCnt="1" custScaleY="135624" custLinFactNeighborX="3510" custLinFactNeighborY="-1330"/>
      <dgm:spPr>
        <a:solidFill>
          <a:srgbClr val="CE8CA5"/>
        </a:solidFill>
      </dgm:spPr>
    </dgm:pt>
    <dgm:pt modelId="{4026EC7E-C4B9-4679-AD8D-1940F69BB944}" type="pres">
      <dgm:prSet presAssocID="{AAEF676D-B612-4FA3-85C5-D122AA0CA617}" presName="leftArrowText" presStyleLbl="node1" presStyleIdx="0" presStyleCnt="1">
        <dgm:presLayoutVars>
          <dgm:chMax val="0"/>
          <dgm:bulletEnabled val="1"/>
        </dgm:presLayoutVars>
      </dgm:prSet>
      <dgm:spPr/>
      <dgm:t>
        <a:bodyPr/>
        <a:lstStyle/>
        <a:p>
          <a:endParaRPr lang="en-US"/>
        </a:p>
      </dgm:t>
    </dgm:pt>
    <dgm:pt modelId="{68E12ABF-91CC-4963-A0E7-4C65CF8DA9BD}" type="pres">
      <dgm:prSet presAssocID="{AAEF676D-B612-4FA3-85C5-D122AA0CA617}" presName="rightArrowText" presStyleLbl="node1" presStyleIdx="0" presStyleCnt="1">
        <dgm:presLayoutVars>
          <dgm:chMax val="0"/>
          <dgm:bulletEnabled val="1"/>
        </dgm:presLayoutVars>
      </dgm:prSet>
      <dgm:spPr/>
      <dgm:t>
        <a:bodyPr/>
        <a:lstStyle/>
        <a:p>
          <a:endParaRPr lang="en-US"/>
        </a:p>
      </dgm:t>
    </dgm:pt>
  </dgm:ptLst>
  <dgm:cxnLst>
    <dgm:cxn modelId="{26D581A8-0B0A-4C8D-AD97-36B31E0B4E21}" srcId="{AAEF676D-B612-4FA3-85C5-D122AA0CA617}" destId="{6A1115E7-D27C-45FE-AD4E-B8E354D9114F}" srcOrd="1" destOrd="0" parTransId="{644B17AE-1890-472C-8762-FEB40D159696}" sibTransId="{7AF2272B-D42D-47B8-870F-6E3AE9102E33}"/>
    <dgm:cxn modelId="{53508BE7-BC57-418B-9BD9-BFECBB38854C}" srcId="{AAEF676D-B612-4FA3-85C5-D122AA0CA617}" destId="{C2BAE156-E23B-49E5-98F4-9DB57EFC76B0}" srcOrd="0" destOrd="0" parTransId="{CD5C7265-56ED-4D54-904B-8A87A43DAD9B}" sibTransId="{F54BCA29-341A-49EB-A23D-E90F4132C935}"/>
    <dgm:cxn modelId="{0EC218E9-69AE-4F28-962C-1DA39470597C}" type="presOf" srcId="{C2BAE156-E23B-49E5-98F4-9DB57EFC76B0}" destId="{4026EC7E-C4B9-4679-AD8D-1940F69BB944}" srcOrd="0" destOrd="0" presId="urn:microsoft.com/office/officeart/2005/8/layout/arrow6"/>
    <dgm:cxn modelId="{93CEBE54-BDD9-47C8-A6B4-D7365334ABEE}" type="presOf" srcId="{6A1115E7-D27C-45FE-AD4E-B8E354D9114F}" destId="{68E12ABF-91CC-4963-A0E7-4C65CF8DA9BD}" srcOrd="0" destOrd="0" presId="urn:microsoft.com/office/officeart/2005/8/layout/arrow6"/>
    <dgm:cxn modelId="{3D930A96-6C58-444D-A2CD-673816F58FBD}" type="presOf" srcId="{AAEF676D-B612-4FA3-85C5-D122AA0CA617}" destId="{85124DA9-1CC0-4382-9D85-39226540F264}" srcOrd="0" destOrd="0" presId="urn:microsoft.com/office/officeart/2005/8/layout/arrow6"/>
    <dgm:cxn modelId="{17AC4511-475D-4C5D-9A6A-B3EA3A69D6A3}" type="presParOf" srcId="{85124DA9-1CC0-4382-9D85-39226540F264}" destId="{48DF9879-5208-4B54-8024-3805BE527BD5}" srcOrd="0" destOrd="0" presId="urn:microsoft.com/office/officeart/2005/8/layout/arrow6"/>
    <dgm:cxn modelId="{32FBC9C8-4501-4733-BA68-6B7FD23AD958}" type="presParOf" srcId="{85124DA9-1CC0-4382-9D85-39226540F264}" destId="{4026EC7E-C4B9-4679-AD8D-1940F69BB944}" srcOrd="1" destOrd="0" presId="urn:microsoft.com/office/officeart/2005/8/layout/arrow6"/>
    <dgm:cxn modelId="{35C753EB-C1D4-40EC-B4D1-1BCD73E5216A}" type="presParOf" srcId="{85124DA9-1CC0-4382-9D85-39226540F264}" destId="{68E12ABF-91CC-4963-A0E7-4C65CF8DA9BD}"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073A40-8A5E-4771-B77D-0F27FFEBEA9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1C3D8F4-6250-4A61-96CA-5871F8FCDA31}">
      <dgm:prSet phldrT="[Text]" custT="1"/>
      <dgm:spPr>
        <a:solidFill>
          <a:srgbClr val="50006C"/>
        </a:solidFill>
      </dgm:spPr>
      <dgm:t>
        <a:bodyPr/>
        <a:lstStyle/>
        <a:p>
          <a:r>
            <a:rPr lang="en-US" sz="2400" dirty="0" smtClean="0"/>
            <a:t>28% reduction in risk of kidney disease progression or </a:t>
          </a:r>
          <a:r>
            <a:rPr lang="en-US" sz="2400" dirty="0" smtClean="0"/>
            <a:t>cardiovascular death.</a:t>
          </a:r>
          <a:endParaRPr lang="en-US" sz="2400" dirty="0"/>
        </a:p>
      </dgm:t>
    </dgm:pt>
    <dgm:pt modelId="{0331A9ED-EB3E-4BAD-93B1-252133623A17}" type="parTrans" cxnId="{D637E91D-9E83-4DB3-A71C-3FAECCD8A373}">
      <dgm:prSet/>
      <dgm:spPr/>
      <dgm:t>
        <a:bodyPr/>
        <a:lstStyle/>
        <a:p>
          <a:endParaRPr lang="en-US"/>
        </a:p>
      </dgm:t>
    </dgm:pt>
    <dgm:pt modelId="{C35FA8E6-91A1-4BBA-A137-661169EAE33A}" type="sibTrans" cxnId="{D637E91D-9E83-4DB3-A71C-3FAECCD8A373}">
      <dgm:prSet/>
      <dgm:spPr/>
      <dgm:t>
        <a:bodyPr/>
        <a:lstStyle/>
        <a:p>
          <a:endParaRPr lang="en-US"/>
        </a:p>
      </dgm:t>
    </dgm:pt>
    <dgm:pt modelId="{9A30E12C-B52F-4332-A2F2-D740C6CCDD7C}">
      <dgm:prSet phldrT="[Text]" custT="1"/>
      <dgm:spPr>
        <a:solidFill>
          <a:srgbClr val="CE8CA5"/>
        </a:solidFill>
      </dgm:spPr>
      <dgm:t>
        <a:bodyPr/>
        <a:lstStyle/>
        <a:p>
          <a:r>
            <a:rPr lang="en-US" sz="2400" dirty="0" smtClean="0"/>
            <a:t>14% reduction in risk of hospitalization from any cause</a:t>
          </a:r>
          <a:r>
            <a:rPr lang="en-US" sz="2400" baseline="0" dirty="0" smtClean="0"/>
            <a:t>.</a:t>
          </a:r>
          <a:endParaRPr lang="en-US" sz="2400" baseline="30000" dirty="0"/>
        </a:p>
      </dgm:t>
    </dgm:pt>
    <dgm:pt modelId="{C1CBE39B-CBBE-46A5-8CB6-42AB5FAA4BEE}" type="parTrans" cxnId="{EA69A2B3-022A-469E-9C4C-7DFFA42402F3}">
      <dgm:prSet/>
      <dgm:spPr/>
      <dgm:t>
        <a:bodyPr/>
        <a:lstStyle/>
        <a:p>
          <a:endParaRPr lang="en-US"/>
        </a:p>
      </dgm:t>
    </dgm:pt>
    <dgm:pt modelId="{1C07BC8D-7B77-4745-A5E0-252C18BAB8D2}" type="sibTrans" cxnId="{EA69A2B3-022A-469E-9C4C-7DFFA42402F3}">
      <dgm:prSet/>
      <dgm:spPr/>
      <dgm:t>
        <a:bodyPr/>
        <a:lstStyle/>
        <a:p>
          <a:endParaRPr lang="en-US"/>
        </a:p>
      </dgm:t>
    </dgm:pt>
    <dgm:pt modelId="{C3381171-B5F2-4B85-B39E-CDC33A9C3B18}">
      <dgm:prSet custT="1"/>
      <dgm:spPr>
        <a:solidFill>
          <a:srgbClr val="F5E8DA"/>
        </a:solidFill>
      </dgm:spPr>
      <dgm:t>
        <a:bodyPr/>
        <a:lstStyle/>
        <a:p>
          <a:endParaRPr lang="en-US" sz="2400" dirty="0" smtClean="0">
            <a:solidFill>
              <a:srgbClr val="50006C"/>
            </a:solidFill>
          </a:endParaRPr>
        </a:p>
        <a:p>
          <a:r>
            <a:rPr lang="en-US" sz="2400" dirty="0" smtClean="0">
              <a:solidFill>
                <a:srgbClr val="50006C"/>
              </a:solidFill>
            </a:rPr>
            <a:t>Benefits seen in patients with a broad range of </a:t>
          </a:r>
          <a:r>
            <a:rPr lang="en-US" sz="2400" dirty="0" err="1" smtClean="0">
              <a:solidFill>
                <a:srgbClr val="50006C"/>
              </a:solidFill>
            </a:rPr>
            <a:t>eGFR</a:t>
          </a:r>
          <a:r>
            <a:rPr lang="en-US" sz="2400" dirty="0" smtClean="0">
              <a:solidFill>
                <a:srgbClr val="50006C"/>
              </a:solidFill>
            </a:rPr>
            <a:t> regardless of diabetes status.</a:t>
          </a:r>
        </a:p>
        <a:p>
          <a:endParaRPr lang="en-US" sz="2400" dirty="0">
            <a:solidFill>
              <a:srgbClr val="50006C"/>
            </a:solidFill>
          </a:endParaRPr>
        </a:p>
      </dgm:t>
    </dgm:pt>
    <dgm:pt modelId="{464BBCBC-5B1A-4EE2-BDB7-3EE5A3EAF883}" type="parTrans" cxnId="{B87252D5-BCD9-4EA8-8016-8E97E24C686C}">
      <dgm:prSet/>
      <dgm:spPr/>
      <dgm:t>
        <a:bodyPr/>
        <a:lstStyle/>
        <a:p>
          <a:endParaRPr lang="en-US"/>
        </a:p>
      </dgm:t>
    </dgm:pt>
    <dgm:pt modelId="{621E4A34-F588-4196-8EB8-1275B5A7D4B3}" type="sibTrans" cxnId="{B87252D5-BCD9-4EA8-8016-8E97E24C686C}">
      <dgm:prSet/>
      <dgm:spPr/>
      <dgm:t>
        <a:bodyPr/>
        <a:lstStyle/>
        <a:p>
          <a:endParaRPr lang="en-US"/>
        </a:p>
      </dgm:t>
    </dgm:pt>
    <dgm:pt modelId="{7C283331-78D8-4D88-8EA9-640E7B6C362C}" type="pres">
      <dgm:prSet presAssocID="{2B073A40-8A5E-4771-B77D-0F27FFEBEA93}" presName="linear" presStyleCnt="0">
        <dgm:presLayoutVars>
          <dgm:dir/>
          <dgm:animLvl val="lvl"/>
          <dgm:resizeHandles val="exact"/>
        </dgm:presLayoutVars>
      </dgm:prSet>
      <dgm:spPr/>
      <dgm:t>
        <a:bodyPr/>
        <a:lstStyle/>
        <a:p>
          <a:endParaRPr lang="en-US"/>
        </a:p>
      </dgm:t>
    </dgm:pt>
    <dgm:pt modelId="{877AACF4-B8BF-4B28-8D9A-7974558AB289}" type="pres">
      <dgm:prSet presAssocID="{21C3D8F4-6250-4A61-96CA-5871F8FCDA31}" presName="parentLin" presStyleCnt="0"/>
      <dgm:spPr/>
    </dgm:pt>
    <dgm:pt modelId="{3DEC42B3-2B46-4526-88AA-0C59A4B96BF7}" type="pres">
      <dgm:prSet presAssocID="{21C3D8F4-6250-4A61-96CA-5871F8FCDA31}" presName="parentLeftMargin" presStyleLbl="node1" presStyleIdx="0" presStyleCnt="3"/>
      <dgm:spPr/>
      <dgm:t>
        <a:bodyPr/>
        <a:lstStyle/>
        <a:p>
          <a:endParaRPr lang="en-US"/>
        </a:p>
      </dgm:t>
    </dgm:pt>
    <dgm:pt modelId="{F2EC455C-2E9E-4CBF-8F23-B9DD4939637C}" type="pres">
      <dgm:prSet presAssocID="{21C3D8F4-6250-4A61-96CA-5871F8FCDA31}" presName="parentText" presStyleLbl="node1" presStyleIdx="0" presStyleCnt="3" custScaleY="312149">
        <dgm:presLayoutVars>
          <dgm:chMax val="0"/>
          <dgm:bulletEnabled val="1"/>
        </dgm:presLayoutVars>
      </dgm:prSet>
      <dgm:spPr/>
      <dgm:t>
        <a:bodyPr/>
        <a:lstStyle/>
        <a:p>
          <a:endParaRPr lang="en-US"/>
        </a:p>
      </dgm:t>
    </dgm:pt>
    <dgm:pt modelId="{B266347C-57A2-4FE0-8FE6-A3A912F4DFF7}" type="pres">
      <dgm:prSet presAssocID="{21C3D8F4-6250-4A61-96CA-5871F8FCDA31}" presName="negativeSpace" presStyleCnt="0"/>
      <dgm:spPr/>
    </dgm:pt>
    <dgm:pt modelId="{7213F8E3-A3FC-4ADA-92D5-595BFEBD94BF}" type="pres">
      <dgm:prSet presAssocID="{21C3D8F4-6250-4A61-96CA-5871F8FCDA31}" presName="childText" presStyleLbl="conFgAcc1" presStyleIdx="0" presStyleCnt="3">
        <dgm:presLayoutVars>
          <dgm:bulletEnabled val="1"/>
        </dgm:presLayoutVars>
      </dgm:prSet>
      <dgm:spPr>
        <a:ln>
          <a:solidFill>
            <a:srgbClr val="50006C"/>
          </a:solidFill>
        </a:ln>
      </dgm:spPr>
    </dgm:pt>
    <dgm:pt modelId="{30AD7F9F-FC59-4341-8FB7-F706386C82EE}" type="pres">
      <dgm:prSet presAssocID="{C35FA8E6-91A1-4BBA-A137-661169EAE33A}" presName="spaceBetweenRectangles" presStyleCnt="0"/>
      <dgm:spPr/>
    </dgm:pt>
    <dgm:pt modelId="{9142224A-8254-4B8E-A852-89A0B55E66A4}" type="pres">
      <dgm:prSet presAssocID="{9A30E12C-B52F-4332-A2F2-D740C6CCDD7C}" presName="parentLin" presStyleCnt="0"/>
      <dgm:spPr/>
    </dgm:pt>
    <dgm:pt modelId="{C48731AC-2E4C-41A0-A369-5CCE3AFED5EA}" type="pres">
      <dgm:prSet presAssocID="{9A30E12C-B52F-4332-A2F2-D740C6CCDD7C}" presName="parentLeftMargin" presStyleLbl="node1" presStyleIdx="0" presStyleCnt="3"/>
      <dgm:spPr/>
      <dgm:t>
        <a:bodyPr/>
        <a:lstStyle/>
        <a:p>
          <a:endParaRPr lang="en-US"/>
        </a:p>
      </dgm:t>
    </dgm:pt>
    <dgm:pt modelId="{3AD09CB6-5998-49DC-BE09-1733D6685D30}" type="pres">
      <dgm:prSet presAssocID="{9A30E12C-B52F-4332-A2F2-D740C6CCDD7C}" presName="parentText" presStyleLbl="node1" presStyleIdx="1" presStyleCnt="3" custScaleY="271560">
        <dgm:presLayoutVars>
          <dgm:chMax val="0"/>
          <dgm:bulletEnabled val="1"/>
        </dgm:presLayoutVars>
      </dgm:prSet>
      <dgm:spPr/>
      <dgm:t>
        <a:bodyPr/>
        <a:lstStyle/>
        <a:p>
          <a:endParaRPr lang="en-US"/>
        </a:p>
      </dgm:t>
    </dgm:pt>
    <dgm:pt modelId="{7D2DFA18-B952-422A-99CA-6BF4DD0A3896}" type="pres">
      <dgm:prSet presAssocID="{9A30E12C-B52F-4332-A2F2-D740C6CCDD7C}" presName="negativeSpace" presStyleCnt="0"/>
      <dgm:spPr/>
    </dgm:pt>
    <dgm:pt modelId="{7DE21063-5D81-4915-B9CD-9DBAB5AF2EC3}" type="pres">
      <dgm:prSet presAssocID="{9A30E12C-B52F-4332-A2F2-D740C6CCDD7C}" presName="childText" presStyleLbl="conFgAcc1" presStyleIdx="1" presStyleCnt="3">
        <dgm:presLayoutVars>
          <dgm:bulletEnabled val="1"/>
        </dgm:presLayoutVars>
      </dgm:prSet>
      <dgm:spPr>
        <a:ln>
          <a:solidFill>
            <a:srgbClr val="50006C"/>
          </a:solidFill>
        </a:ln>
      </dgm:spPr>
    </dgm:pt>
    <dgm:pt modelId="{A143F1BE-9113-4B0F-BC14-A8A16A90D788}" type="pres">
      <dgm:prSet presAssocID="{1C07BC8D-7B77-4745-A5E0-252C18BAB8D2}" presName="spaceBetweenRectangles" presStyleCnt="0"/>
      <dgm:spPr/>
    </dgm:pt>
    <dgm:pt modelId="{93FDE88A-9AF3-408F-8890-47DCA48DBE3D}" type="pres">
      <dgm:prSet presAssocID="{C3381171-B5F2-4B85-B39E-CDC33A9C3B18}" presName="parentLin" presStyleCnt="0"/>
      <dgm:spPr/>
    </dgm:pt>
    <dgm:pt modelId="{8F392F85-3538-4687-AC26-A64D5B3EB66F}" type="pres">
      <dgm:prSet presAssocID="{C3381171-B5F2-4B85-B39E-CDC33A9C3B18}" presName="parentLeftMargin" presStyleLbl="node1" presStyleIdx="1" presStyleCnt="3"/>
      <dgm:spPr/>
      <dgm:t>
        <a:bodyPr/>
        <a:lstStyle/>
        <a:p>
          <a:endParaRPr lang="en-US"/>
        </a:p>
      </dgm:t>
    </dgm:pt>
    <dgm:pt modelId="{3CD7C332-1949-4992-BBAA-280C3967A6A8}" type="pres">
      <dgm:prSet presAssocID="{C3381171-B5F2-4B85-B39E-CDC33A9C3B18}" presName="parentText" presStyleLbl="node1" presStyleIdx="2" presStyleCnt="3" custScaleY="273668">
        <dgm:presLayoutVars>
          <dgm:chMax val="0"/>
          <dgm:bulletEnabled val="1"/>
        </dgm:presLayoutVars>
      </dgm:prSet>
      <dgm:spPr/>
      <dgm:t>
        <a:bodyPr/>
        <a:lstStyle/>
        <a:p>
          <a:endParaRPr lang="en-US"/>
        </a:p>
      </dgm:t>
    </dgm:pt>
    <dgm:pt modelId="{C81F72C1-78CE-40D0-9877-CCE2DE909599}" type="pres">
      <dgm:prSet presAssocID="{C3381171-B5F2-4B85-B39E-CDC33A9C3B18}" presName="negativeSpace" presStyleCnt="0"/>
      <dgm:spPr/>
    </dgm:pt>
    <dgm:pt modelId="{753DC42D-CE51-49B5-BAAA-0CBB8695377F}" type="pres">
      <dgm:prSet presAssocID="{C3381171-B5F2-4B85-B39E-CDC33A9C3B18}" presName="childText" presStyleLbl="conFgAcc1" presStyleIdx="2" presStyleCnt="3">
        <dgm:presLayoutVars>
          <dgm:bulletEnabled val="1"/>
        </dgm:presLayoutVars>
      </dgm:prSet>
      <dgm:spPr>
        <a:ln>
          <a:solidFill>
            <a:srgbClr val="50006C"/>
          </a:solidFill>
        </a:ln>
      </dgm:spPr>
    </dgm:pt>
  </dgm:ptLst>
  <dgm:cxnLst>
    <dgm:cxn modelId="{D637E91D-9E83-4DB3-A71C-3FAECCD8A373}" srcId="{2B073A40-8A5E-4771-B77D-0F27FFEBEA93}" destId="{21C3D8F4-6250-4A61-96CA-5871F8FCDA31}" srcOrd="0" destOrd="0" parTransId="{0331A9ED-EB3E-4BAD-93B1-252133623A17}" sibTransId="{C35FA8E6-91A1-4BBA-A137-661169EAE33A}"/>
    <dgm:cxn modelId="{06BAF949-CDFE-4EA0-A6D2-F8BAFF8DF42C}" type="presOf" srcId="{2B073A40-8A5E-4771-B77D-0F27FFEBEA93}" destId="{7C283331-78D8-4D88-8EA9-640E7B6C362C}" srcOrd="0" destOrd="0" presId="urn:microsoft.com/office/officeart/2005/8/layout/list1"/>
    <dgm:cxn modelId="{A73AEE02-0BF4-419C-822E-20FC725584BB}" type="presOf" srcId="{21C3D8F4-6250-4A61-96CA-5871F8FCDA31}" destId="{F2EC455C-2E9E-4CBF-8F23-B9DD4939637C}" srcOrd="1" destOrd="0" presId="urn:microsoft.com/office/officeart/2005/8/layout/list1"/>
    <dgm:cxn modelId="{FF136A56-755E-4CFB-A69B-B49A0BB5A9C5}" type="presOf" srcId="{21C3D8F4-6250-4A61-96CA-5871F8FCDA31}" destId="{3DEC42B3-2B46-4526-88AA-0C59A4B96BF7}" srcOrd="0" destOrd="0" presId="urn:microsoft.com/office/officeart/2005/8/layout/list1"/>
    <dgm:cxn modelId="{B87252D5-BCD9-4EA8-8016-8E97E24C686C}" srcId="{2B073A40-8A5E-4771-B77D-0F27FFEBEA93}" destId="{C3381171-B5F2-4B85-B39E-CDC33A9C3B18}" srcOrd="2" destOrd="0" parTransId="{464BBCBC-5B1A-4EE2-BDB7-3EE5A3EAF883}" sibTransId="{621E4A34-F588-4196-8EB8-1275B5A7D4B3}"/>
    <dgm:cxn modelId="{A49946DA-E9E9-4E8A-BBA7-60C8D6AA043F}" type="presOf" srcId="{C3381171-B5F2-4B85-B39E-CDC33A9C3B18}" destId="{8F392F85-3538-4687-AC26-A64D5B3EB66F}" srcOrd="0" destOrd="0" presId="urn:microsoft.com/office/officeart/2005/8/layout/list1"/>
    <dgm:cxn modelId="{407FD774-787A-40AE-AC29-8F3E96CFD88A}" type="presOf" srcId="{C3381171-B5F2-4B85-B39E-CDC33A9C3B18}" destId="{3CD7C332-1949-4992-BBAA-280C3967A6A8}" srcOrd="1" destOrd="0" presId="urn:microsoft.com/office/officeart/2005/8/layout/list1"/>
    <dgm:cxn modelId="{E67287B6-0176-45A0-ACB6-FAEED396FAF0}" type="presOf" srcId="{9A30E12C-B52F-4332-A2F2-D740C6CCDD7C}" destId="{3AD09CB6-5998-49DC-BE09-1733D6685D30}" srcOrd="1" destOrd="0" presId="urn:microsoft.com/office/officeart/2005/8/layout/list1"/>
    <dgm:cxn modelId="{EA69A2B3-022A-469E-9C4C-7DFFA42402F3}" srcId="{2B073A40-8A5E-4771-B77D-0F27FFEBEA93}" destId="{9A30E12C-B52F-4332-A2F2-D740C6CCDD7C}" srcOrd="1" destOrd="0" parTransId="{C1CBE39B-CBBE-46A5-8CB6-42AB5FAA4BEE}" sibTransId="{1C07BC8D-7B77-4745-A5E0-252C18BAB8D2}"/>
    <dgm:cxn modelId="{A9D0B642-2EF7-4153-B43E-C8794B8A82BC}" type="presOf" srcId="{9A30E12C-B52F-4332-A2F2-D740C6CCDD7C}" destId="{C48731AC-2E4C-41A0-A369-5CCE3AFED5EA}" srcOrd="0" destOrd="0" presId="urn:microsoft.com/office/officeart/2005/8/layout/list1"/>
    <dgm:cxn modelId="{3DE1F3BD-2DD4-4763-A612-FC6A1475B1EE}" type="presParOf" srcId="{7C283331-78D8-4D88-8EA9-640E7B6C362C}" destId="{877AACF4-B8BF-4B28-8D9A-7974558AB289}" srcOrd="0" destOrd="0" presId="urn:microsoft.com/office/officeart/2005/8/layout/list1"/>
    <dgm:cxn modelId="{4E3266CF-C3EA-4966-A7F1-FC1613B626C8}" type="presParOf" srcId="{877AACF4-B8BF-4B28-8D9A-7974558AB289}" destId="{3DEC42B3-2B46-4526-88AA-0C59A4B96BF7}" srcOrd="0" destOrd="0" presId="urn:microsoft.com/office/officeart/2005/8/layout/list1"/>
    <dgm:cxn modelId="{0C7042C1-DFCD-483B-A5A9-345FF4C1EAB3}" type="presParOf" srcId="{877AACF4-B8BF-4B28-8D9A-7974558AB289}" destId="{F2EC455C-2E9E-4CBF-8F23-B9DD4939637C}" srcOrd="1" destOrd="0" presId="urn:microsoft.com/office/officeart/2005/8/layout/list1"/>
    <dgm:cxn modelId="{7F95FB2D-5CD0-4F42-9FD5-E79B40F3355E}" type="presParOf" srcId="{7C283331-78D8-4D88-8EA9-640E7B6C362C}" destId="{B266347C-57A2-4FE0-8FE6-A3A912F4DFF7}" srcOrd="1" destOrd="0" presId="urn:microsoft.com/office/officeart/2005/8/layout/list1"/>
    <dgm:cxn modelId="{9F44A7A6-246C-4ED0-947E-C73BB5ABE21D}" type="presParOf" srcId="{7C283331-78D8-4D88-8EA9-640E7B6C362C}" destId="{7213F8E3-A3FC-4ADA-92D5-595BFEBD94BF}" srcOrd="2" destOrd="0" presId="urn:microsoft.com/office/officeart/2005/8/layout/list1"/>
    <dgm:cxn modelId="{6F26C0D0-0170-4585-8120-3103F1B49E79}" type="presParOf" srcId="{7C283331-78D8-4D88-8EA9-640E7B6C362C}" destId="{30AD7F9F-FC59-4341-8FB7-F706386C82EE}" srcOrd="3" destOrd="0" presId="urn:microsoft.com/office/officeart/2005/8/layout/list1"/>
    <dgm:cxn modelId="{A08287F5-3C73-4E10-BFAF-2BF8DE31D251}" type="presParOf" srcId="{7C283331-78D8-4D88-8EA9-640E7B6C362C}" destId="{9142224A-8254-4B8E-A852-89A0B55E66A4}" srcOrd="4" destOrd="0" presId="urn:microsoft.com/office/officeart/2005/8/layout/list1"/>
    <dgm:cxn modelId="{CBBEB281-3877-4152-9016-3B373AD5279B}" type="presParOf" srcId="{9142224A-8254-4B8E-A852-89A0B55E66A4}" destId="{C48731AC-2E4C-41A0-A369-5CCE3AFED5EA}" srcOrd="0" destOrd="0" presId="urn:microsoft.com/office/officeart/2005/8/layout/list1"/>
    <dgm:cxn modelId="{2BE27802-2962-43F9-B2E2-EB7F788C1167}" type="presParOf" srcId="{9142224A-8254-4B8E-A852-89A0B55E66A4}" destId="{3AD09CB6-5998-49DC-BE09-1733D6685D30}" srcOrd="1" destOrd="0" presId="urn:microsoft.com/office/officeart/2005/8/layout/list1"/>
    <dgm:cxn modelId="{F48504F0-44E1-4565-A9F5-4B3F0E1E796F}" type="presParOf" srcId="{7C283331-78D8-4D88-8EA9-640E7B6C362C}" destId="{7D2DFA18-B952-422A-99CA-6BF4DD0A3896}" srcOrd="5" destOrd="0" presId="urn:microsoft.com/office/officeart/2005/8/layout/list1"/>
    <dgm:cxn modelId="{1F33B846-6EC9-4105-9FBA-7C85D3826211}" type="presParOf" srcId="{7C283331-78D8-4D88-8EA9-640E7B6C362C}" destId="{7DE21063-5D81-4915-B9CD-9DBAB5AF2EC3}" srcOrd="6" destOrd="0" presId="urn:microsoft.com/office/officeart/2005/8/layout/list1"/>
    <dgm:cxn modelId="{C46E5735-85F9-4AE7-8F9E-8B31D8E73AC8}" type="presParOf" srcId="{7C283331-78D8-4D88-8EA9-640E7B6C362C}" destId="{A143F1BE-9113-4B0F-BC14-A8A16A90D788}" srcOrd="7" destOrd="0" presId="urn:microsoft.com/office/officeart/2005/8/layout/list1"/>
    <dgm:cxn modelId="{D59AD79C-6BC7-4136-AC8B-C8358FEC5A0C}" type="presParOf" srcId="{7C283331-78D8-4D88-8EA9-640E7B6C362C}" destId="{93FDE88A-9AF3-408F-8890-47DCA48DBE3D}" srcOrd="8" destOrd="0" presId="urn:microsoft.com/office/officeart/2005/8/layout/list1"/>
    <dgm:cxn modelId="{C3B317B0-8893-4DF0-B6FD-CBACECDAAB7A}" type="presParOf" srcId="{93FDE88A-9AF3-408F-8890-47DCA48DBE3D}" destId="{8F392F85-3538-4687-AC26-A64D5B3EB66F}" srcOrd="0" destOrd="0" presId="urn:microsoft.com/office/officeart/2005/8/layout/list1"/>
    <dgm:cxn modelId="{FB333153-7A64-403A-914F-0F6F9ADCF7EC}" type="presParOf" srcId="{93FDE88A-9AF3-408F-8890-47DCA48DBE3D}" destId="{3CD7C332-1949-4992-BBAA-280C3967A6A8}" srcOrd="1" destOrd="0" presId="urn:microsoft.com/office/officeart/2005/8/layout/list1"/>
    <dgm:cxn modelId="{88BA8A1D-4314-42DD-9058-4482F0910984}" type="presParOf" srcId="{7C283331-78D8-4D88-8EA9-640E7B6C362C}" destId="{C81F72C1-78CE-40D0-9877-CCE2DE909599}" srcOrd="9" destOrd="0" presId="urn:microsoft.com/office/officeart/2005/8/layout/list1"/>
    <dgm:cxn modelId="{6931A0C5-B69A-4E1A-A952-DC7080C3FBC6}" type="presParOf" srcId="{7C283331-78D8-4D88-8EA9-640E7B6C362C}" destId="{753DC42D-CE51-49B5-BAAA-0CBB8695377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043D3-DA97-41C4-80CE-151152564978}">
      <dsp:nvSpPr>
        <dsp:cNvPr id="0" name=""/>
        <dsp:cNvSpPr/>
      </dsp:nvSpPr>
      <dsp:spPr>
        <a:xfrm>
          <a:off x="5565622" y="0"/>
          <a:ext cx="2460459" cy="2460833"/>
        </a:xfrm>
        <a:prstGeom prst="circularArrow">
          <a:avLst>
            <a:gd name="adj1" fmla="val 10980"/>
            <a:gd name="adj2" fmla="val 1142322"/>
            <a:gd name="adj3" fmla="val 4500000"/>
            <a:gd name="adj4" fmla="val 10800000"/>
            <a:gd name="adj5" fmla="val 12500"/>
          </a:avLst>
        </a:prstGeom>
        <a:solidFill>
          <a:srgbClr val="5000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7EABD0-6670-4AEE-9550-1D367629653D}">
      <dsp:nvSpPr>
        <dsp:cNvPr id="0" name=""/>
        <dsp:cNvSpPr/>
      </dsp:nvSpPr>
      <dsp:spPr>
        <a:xfrm>
          <a:off x="1243986" y="1135762"/>
          <a:ext cx="5741052" cy="683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The challenge with CKD</a:t>
          </a:r>
          <a:endParaRPr lang="en-US" sz="3200" kern="1200" dirty="0"/>
        </a:p>
      </dsp:txBody>
      <dsp:txXfrm>
        <a:off x="1243986" y="1135762"/>
        <a:ext cx="5741052" cy="683451"/>
      </dsp:txXfrm>
    </dsp:sp>
    <dsp:sp modelId="{7EA278FF-465E-4F0C-8009-70483043B755}">
      <dsp:nvSpPr>
        <dsp:cNvPr id="0" name=""/>
        <dsp:cNvSpPr/>
      </dsp:nvSpPr>
      <dsp:spPr>
        <a:xfrm>
          <a:off x="4882238" y="1413931"/>
          <a:ext cx="2460459" cy="2460833"/>
        </a:xfrm>
        <a:prstGeom prst="leftCircularArrow">
          <a:avLst>
            <a:gd name="adj1" fmla="val 10980"/>
            <a:gd name="adj2" fmla="val 1142322"/>
            <a:gd name="adj3" fmla="val 6300000"/>
            <a:gd name="adj4" fmla="val 18900000"/>
            <a:gd name="adj5" fmla="val 12500"/>
          </a:avLst>
        </a:prstGeom>
        <a:solidFill>
          <a:srgbClr val="F5E8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EB01C3-5861-4055-B9CD-EF52681F3DEF}">
      <dsp:nvSpPr>
        <dsp:cNvPr id="0" name=""/>
        <dsp:cNvSpPr/>
      </dsp:nvSpPr>
      <dsp:spPr>
        <a:xfrm>
          <a:off x="5367041" y="2310545"/>
          <a:ext cx="6695242" cy="683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Investigating the effect of </a:t>
          </a:r>
          <a:r>
            <a:rPr lang="en-US" sz="3200" kern="1200" dirty="0" err="1" smtClean="0"/>
            <a:t>empagliflozin</a:t>
          </a:r>
          <a:endParaRPr lang="en-US" sz="3200" kern="1200" dirty="0"/>
        </a:p>
      </dsp:txBody>
      <dsp:txXfrm>
        <a:off x="5367041" y="2310545"/>
        <a:ext cx="6695242" cy="683451"/>
      </dsp:txXfrm>
    </dsp:sp>
    <dsp:sp modelId="{8134C998-8F44-4C80-A2C3-93A068930455}">
      <dsp:nvSpPr>
        <dsp:cNvPr id="0" name=""/>
        <dsp:cNvSpPr/>
      </dsp:nvSpPr>
      <dsp:spPr>
        <a:xfrm>
          <a:off x="5740742" y="2997064"/>
          <a:ext cx="2113915" cy="2114762"/>
        </a:xfrm>
        <a:prstGeom prst="blockArc">
          <a:avLst>
            <a:gd name="adj1" fmla="val 13500000"/>
            <a:gd name="adj2" fmla="val 10800000"/>
            <a:gd name="adj3" fmla="val 12740"/>
          </a:avLst>
        </a:prstGeom>
        <a:solidFill>
          <a:srgbClr val="CE8C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1175C5-3315-4262-8107-462B7693535F}">
      <dsp:nvSpPr>
        <dsp:cNvPr id="0" name=""/>
        <dsp:cNvSpPr/>
      </dsp:nvSpPr>
      <dsp:spPr>
        <a:xfrm>
          <a:off x="1338073" y="3578176"/>
          <a:ext cx="5928198" cy="683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The finding and its importance</a:t>
          </a:r>
          <a:endParaRPr lang="en-US" sz="3200" kern="1200" dirty="0"/>
        </a:p>
      </dsp:txBody>
      <dsp:txXfrm>
        <a:off x="1338073" y="3578176"/>
        <a:ext cx="5928198" cy="6834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043D3-DA97-41C4-80CE-151152564978}">
      <dsp:nvSpPr>
        <dsp:cNvPr id="0" name=""/>
        <dsp:cNvSpPr/>
      </dsp:nvSpPr>
      <dsp:spPr>
        <a:xfrm>
          <a:off x="5565622" y="0"/>
          <a:ext cx="2460459" cy="2460833"/>
        </a:xfrm>
        <a:prstGeom prst="circularArrow">
          <a:avLst>
            <a:gd name="adj1" fmla="val 10980"/>
            <a:gd name="adj2" fmla="val 1142322"/>
            <a:gd name="adj3" fmla="val 4500000"/>
            <a:gd name="adj4" fmla="val 10800000"/>
            <a:gd name="adj5" fmla="val 12500"/>
          </a:avLst>
        </a:prstGeom>
        <a:solidFill>
          <a:srgbClr val="5000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7EABD0-6670-4AEE-9550-1D367629653D}">
      <dsp:nvSpPr>
        <dsp:cNvPr id="0" name=""/>
        <dsp:cNvSpPr/>
      </dsp:nvSpPr>
      <dsp:spPr>
        <a:xfrm>
          <a:off x="1235181" y="1054117"/>
          <a:ext cx="5741052" cy="683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The challenge with CKD</a:t>
          </a:r>
          <a:endParaRPr lang="en-US" sz="3200" kern="1200" dirty="0"/>
        </a:p>
      </dsp:txBody>
      <dsp:txXfrm>
        <a:off x="1235181" y="1054117"/>
        <a:ext cx="5741052" cy="683451"/>
      </dsp:txXfrm>
    </dsp:sp>
    <dsp:sp modelId="{7EA278FF-465E-4F0C-8009-70483043B755}">
      <dsp:nvSpPr>
        <dsp:cNvPr id="0" name=""/>
        <dsp:cNvSpPr/>
      </dsp:nvSpPr>
      <dsp:spPr>
        <a:xfrm>
          <a:off x="4882238" y="1413931"/>
          <a:ext cx="2460459" cy="2460833"/>
        </a:xfrm>
        <a:prstGeom prst="leftCircularArrow">
          <a:avLst>
            <a:gd name="adj1" fmla="val 10980"/>
            <a:gd name="adj2" fmla="val 1142322"/>
            <a:gd name="adj3" fmla="val 6300000"/>
            <a:gd name="adj4" fmla="val 18900000"/>
            <a:gd name="adj5" fmla="val 12500"/>
          </a:avLst>
        </a:prstGeom>
        <a:solidFill>
          <a:srgbClr val="F5E8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EB01C3-5861-4055-B9CD-EF52681F3DEF}">
      <dsp:nvSpPr>
        <dsp:cNvPr id="0" name=""/>
        <dsp:cNvSpPr/>
      </dsp:nvSpPr>
      <dsp:spPr>
        <a:xfrm>
          <a:off x="5367041" y="2310545"/>
          <a:ext cx="6695242" cy="683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Investigating the effect of </a:t>
          </a:r>
          <a:r>
            <a:rPr lang="en-US" sz="3200" kern="1200" dirty="0" err="1" smtClean="0"/>
            <a:t>empagliflozin</a:t>
          </a:r>
          <a:endParaRPr lang="en-US" sz="3200" kern="1200" dirty="0"/>
        </a:p>
      </dsp:txBody>
      <dsp:txXfrm>
        <a:off x="5367041" y="2310545"/>
        <a:ext cx="6695242" cy="683451"/>
      </dsp:txXfrm>
    </dsp:sp>
    <dsp:sp modelId="{8134C998-8F44-4C80-A2C3-93A068930455}">
      <dsp:nvSpPr>
        <dsp:cNvPr id="0" name=""/>
        <dsp:cNvSpPr/>
      </dsp:nvSpPr>
      <dsp:spPr>
        <a:xfrm>
          <a:off x="5740742" y="2997064"/>
          <a:ext cx="2113915" cy="2114762"/>
        </a:xfrm>
        <a:prstGeom prst="blockArc">
          <a:avLst>
            <a:gd name="adj1" fmla="val 13500000"/>
            <a:gd name="adj2" fmla="val 10800000"/>
            <a:gd name="adj3" fmla="val 12740"/>
          </a:avLst>
        </a:prstGeom>
        <a:solidFill>
          <a:srgbClr val="CE8C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1175C5-3315-4262-8107-462B7693535F}">
      <dsp:nvSpPr>
        <dsp:cNvPr id="0" name=""/>
        <dsp:cNvSpPr/>
      </dsp:nvSpPr>
      <dsp:spPr>
        <a:xfrm>
          <a:off x="1338073" y="3578176"/>
          <a:ext cx="5928198" cy="683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The finding and its importance</a:t>
          </a:r>
          <a:endParaRPr lang="en-US" sz="3200" kern="1200" dirty="0"/>
        </a:p>
      </dsp:txBody>
      <dsp:txXfrm>
        <a:off x="1338073" y="3578176"/>
        <a:ext cx="5928198" cy="6834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043D3-DA97-41C4-80CE-151152564978}">
      <dsp:nvSpPr>
        <dsp:cNvPr id="0" name=""/>
        <dsp:cNvSpPr/>
      </dsp:nvSpPr>
      <dsp:spPr>
        <a:xfrm>
          <a:off x="5565622" y="0"/>
          <a:ext cx="2460459" cy="2460833"/>
        </a:xfrm>
        <a:prstGeom prst="circularArrow">
          <a:avLst>
            <a:gd name="adj1" fmla="val 10980"/>
            <a:gd name="adj2" fmla="val 1142322"/>
            <a:gd name="adj3" fmla="val 4500000"/>
            <a:gd name="adj4" fmla="val 10800000"/>
            <a:gd name="adj5" fmla="val 12500"/>
          </a:avLst>
        </a:prstGeom>
        <a:solidFill>
          <a:srgbClr val="5000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7EABD0-6670-4AEE-9550-1D367629653D}">
      <dsp:nvSpPr>
        <dsp:cNvPr id="0" name=""/>
        <dsp:cNvSpPr/>
      </dsp:nvSpPr>
      <dsp:spPr>
        <a:xfrm>
          <a:off x="1235181" y="1054117"/>
          <a:ext cx="5741052" cy="683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The challenge with CKD</a:t>
          </a:r>
          <a:endParaRPr lang="en-US" sz="3200" kern="1200" dirty="0"/>
        </a:p>
      </dsp:txBody>
      <dsp:txXfrm>
        <a:off x="1235181" y="1054117"/>
        <a:ext cx="5741052" cy="683451"/>
      </dsp:txXfrm>
    </dsp:sp>
    <dsp:sp modelId="{7EA278FF-465E-4F0C-8009-70483043B755}">
      <dsp:nvSpPr>
        <dsp:cNvPr id="0" name=""/>
        <dsp:cNvSpPr/>
      </dsp:nvSpPr>
      <dsp:spPr>
        <a:xfrm>
          <a:off x="4882238" y="1413931"/>
          <a:ext cx="2460459" cy="2460833"/>
        </a:xfrm>
        <a:prstGeom prst="leftCircularArrow">
          <a:avLst>
            <a:gd name="adj1" fmla="val 10980"/>
            <a:gd name="adj2" fmla="val 1142322"/>
            <a:gd name="adj3" fmla="val 6300000"/>
            <a:gd name="adj4" fmla="val 18900000"/>
            <a:gd name="adj5" fmla="val 12500"/>
          </a:avLst>
        </a:prstGeom>
        <a:solidFill>
          <a:srgbClr val="F5E8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EB01C3-5861-4055-B9CD-EF52681F3DEF}">
      <dsp:nvSpPr>
        <dsp:cNvPr id="0" name=""/>
        <dsp:cNvSpPr/>
      </dsp:nvSpPr>
      <dsp:spPr>
        <a:xfrm>
          <a:off x="5367041" y="2310545"/>
          <a:ext cx="6695242" cy="683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Investigating the effect of </a:t>
          </a:r>
          <a:r>
            <a:rPr lang="en-US" sz="3200" kern="1200" dirty="0" err="1" smtClean="0"/>
            <a:t>empagliflozin</a:t>
          </a:r>
          <a:endParaRPr lang="en-US" sz="3200" kern="1200" dirty="0"/>
        </a:p>
      </dsp:txBody>
      <dsp:txXfrm>
        <a:off x="5367041" y="2310545"/>
        <a:ext cx="6695242" cy="683451"/>
      </dsp:txXfrm>
    </dsp:sp>
    <dsp:sp modelId="{8134C998-8F44-4C80-A2C3-93A068930455}">
      <dsp:nvSpPr>
        <dsp:cNvPr id="0" name=""/>
        <dsp:cNvSpPr/>
      </dsp:nvSpPr>
      <dsp:spPr>
        <a:xfrm>
          <a:off x="5740742" y="2997064"/>
          <a:ext cx="2113915" cy="2114762"/>
        </a:xfrm>
        <a:prstGeom prst="blockArc">
          <a:avLst>
            <a:gd name="adj1" fmla="val 13500000"/>
            <a:gd name="adj2" fmla="val 10800000"/>
            <a:gd name="adj3" fmla="val 12740"/>
          </a:avLst>
        </a:prstGeom>
        <a:solidFill>
          <a:srgbClr val="CE8C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1175C5-3315-4262-8107-462B7693535F}">
      <dsp:nvSpPr>
        <dsp:cNvPr id="0" name=""/>
        <dsp:cNvSpPr/>
      </dsp:nvSpPr>
      <dsp:spPr>
        <a:xfrm>
          <a:off x="1338073" y="3578176"/>
          <a:ext cx="5928198" cy="683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The finding and its importance</a:t>
          </a:r>
          <a:endParaRPr lang="en-US" sz="3200" kern="1200" dirty="0"/>
        </a:p>
      </dsp:txBody>
      <dsp:txXfrm>
        <a:off x="1338073" y="3578176"/>
        <a:ext cx="5928198" cy="6834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1D4FF-0260-44C3-BE8E-27932868721D}">
      <dsp:nvSpPr>
        <dsp:cNvPr id="0" name=""/>
        <dsp:cNvSpPr/>
      </dsp:nvSpPr>
      <dsp:spPr>
        <a:xfrm>
          <a:off x="0" y="0"/>
          <a:ext cx="3634946" cy="2088000"/>
        </a:xfrm>
        <a:prstGeom prst="rightArrow">
          <a:avLst/>
        </a:prstGeom>
        <a:solidFill>
          <a:srgbClr val="CE8C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8964A7-629B-479B-AC62-64EE0D571C8A}">
      <dsp:nvSpPr>
        <dsp:cNvPr id="0" name=""/>
        <dsp:cNvSpPr/>
      </dsp:nvSpPr>
      <dsp:spPr>
        <a:xfrm>
          <a:off x="293209" y="553038"/>
          <a:ext cx="2978241" cy="104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94640" rIns="0" bIns="294640" numCol="1" spcCol="1270" anchor="ctr" anchorCtr="0">
          <a:noAutofit/>
        </a:bodyPr>
        <a:lstStyle/>
        <a:p>
          <a:pPr lvl="0" algn="ctr" defTabSz="1289050">
            <a:lnSpc>
              <a:spcPct val="90000"/>
            </a:lnSpc>
            <a:spcBef>
              <a:spcPct val="0"/>
            </a:spcBef>
            <a:spcAft>
              <a:spcPct val="35000"/>
            </a:spcAft>
          </a:pPr>
          <a:r>
            <a:rPr lang="en-US" sz="2900" kern="1200" dirty="0" smtClean="0"/>
            <a:t>Progression</a:t>
          </a:r>
          <a:endParaRPr lang="en-US" sz="2900" kern="1200" dirty="0"/>
        </a:p>
      </dsp:txBody>
      <dsp:txXfrm>
        <a:off x="293209" y="553038"/>
        <a:ext cx="2978241" cy="1044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1D4FF-0260-44C3-BE8E-27932868721D}">
      <dsp:nvSpPr>
        <dsp:cNvPr id="0" name=""/>
        <dsp:cNvSpPr/>
      </dsp:nvSpPr>
      <dsp:spPr>
        <a:xfrm>
          <a:off x="0" y="5595"/>
          <a:ext cx="7199868" cy="2520000"/>
        </a:xfrm>
        <a:prstGeom prst="rightArrow">
          <a:avLst/>
        </a:prstGeom>
        <a:solidFill>
          <a:srgbClr val="CE8C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8964A7-629B-479B-AC62-64EE0D571C8A}">
      <dsp:nvSpPr>
        <dsp:cNvPr id="0" name=""/>
        <dsp:cNvSpPr/>
      </dsp:nvSpPr>
      <dsp:spPr>
        <a:xfrm>
          <a:off x="576554" y="635595"/>
          <a:ext cx="5990515"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0" rIns="0" bIns="355600" numCol="1" spcCol="1270" anchor="ctr" anchorCtr="0">
          <a:noAutofit/>
        </a:bodyPr>
        <a:lstStyle/>
        <a:p>
          <a:pPr lvl="0" algn="ctr" defTabSz="1555750">
            <a:lnSpc>
              <a:spcPct val="90000"/>
            </a:lnSpc>
            <a:spcBef>
              <a:spcPct val="0"/>
            </a:spcBef>
            <a:spcAft>
              <a:spcPct val="35000"/>
            </a:spcAft>
          </a:pPr>
          <a:r>
            <a:rPr lang="en-US" sz="3500" kern="1200" dirty="0" smtClean="0"/>
            <a:t>Slowed progression</a:t>
          </a:r>
          <a:endParaRPr lang="en-US" sz="3500" kern="1200" dirty="0"/>
        </a:p>
      </dsp:txBody>
      <dsp:txXfrm>
        <a:off x="576554" y="635595"/>
        <a:ext cx="5990515" cy="126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49B3F-485F-450A-BFD2-9EAAE20AC91A}">
      <dsp:nvSpPr>
        <dsp:cNvPr id="0" name=""/>
        <dsp:cNvSpPr/>
      </dsp:nvSpPr>
      <dsp:spPr>
        <a:xfrm rot="10800000">
          <a:off x="1033772" y="158"/>
          <a:ext cx="3017035" cy="1095367"/>
        </a:xfrm>
        <a:prstGeom prst="homePlate">
          <a:avLst/>
        </a:prstGeom>
        <a:solidFill>
          <a:srgbClr val="CE8C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027"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Double blinded and placebo controlled</a:t>
          </a:r>
          <a:endParaRPr lang="en-US" sz="2200" kern="1200" dirty="0"/>
        </a:p>
      </dsp:txBody>
      <dsp:txXfrm rot="10800000">
        <a:off x="1307614" y="158"/>
        <a:ext cx="2743193" cy="1095367"/>
      </dsp:txXfrm>
    </dsp:sp>
    <dsp:sp modelId="{5E8A62E5-D704-44B8-8C81-3ACD178232C2}">
      <dsp:nvSpPr>
        <dsp:cNvPr id="0" name=""/>
        <dsp:cNvSpPr/>
      </dsp:nvSpPr>
      <dsp:spPr>
        <a:xfrm>
          <a:off x="486088" y="158"/>
          <a:ext cx="1095367" cy="1095367"/>
        </a:xfrm>
        <a:prstGeom prst="ellipse">
          <a:avLst/>
        </a:prstGeom>
        <a:solidFill>
          <a:srgbClr val="5000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E9160C-A09E-4F71-B2F7-8B88A2233ED7}">
      <dsp:nvSpPr>
        <dsp:cNvPr id="0" name=""/>
        <dsp:cNvSpPr/>
      </dsp:nvSpPr>
      <dsp:spPr>
        <a:xfrm rot="10800000">
          <a:off x="1033772" y="1422502"/>
          <a:ext cx="3017035" cy="1095367"/>
        </a:xfrm>
        <a:prstGeom prst="homePlate">
          <a:avLst/>
        </a:prstGeom>
        <a:solidFill>
          <a:srgbClr val="F5E8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027"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solidFill>
                <a:srgbClr val="50006C"/>
              </a:solidFill>
            </a:rPr>
            <a:t>241</a:t>
          </a:r>
          <a:r>
            <a:rPr lang="en-US" sz="2200" kern="1200" dirty="0" smtClean="0"/>
            <a:t> </a:t>
          </a:r>
          <a:r>
            <a:rPr lang="en-US" sz="2200" kern="1200" dirty="0" smtClean="0">
              <a:solidFill>
                <a:srgbClr val="50006C"/>
              </a:solidFill>
            </a:rPr>
            <a:t>centers</a:t>
          </a:r>
          <a:endParaRPr lang="en-US" sz="2200" kern="1200" dirty="0">
            <a:solidFill>
              <a:srgbClr val="50006C"/>
            </a:solidFill>
          </a:endParaRPr>
        </a:p>
      </dsp:txBody>
      <dsp:txXfrm rot="10800000">
        <a:off x="1307614" y="1422502"/>
        <a:ext cx="2743193" cy="1095367"/>
      </dsp:txXfrm>
    </dsp:sp>
    <dsp:sp modelId="{A4734234-4A39-4588-84B0-94E8A1B00DC7}">
      <dsp:nvSpPr>
        <dsp:cNvPr id="0" name=""/>
        <dsp:cNvSpPr/>
      </dsp:nvSpPr>
      <dsp:spPr>
        <a:xfrm>
          <a:off x="486088" y="1422502"/>
          <a:ext cx="1095367" cy="1095367"/>
        </a:xfrm>
        <a:prstGeom prst="ellipse">
          <a:avLst/>
        </a:prstGeom>
        <a:solidFill>
          <a:srgbClr val="CE8C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27194-F4A3-463B-A4A0-5E9CA27AD89C}">
      <dsp:nvSpPr>
        <dsp:cNvPr id="0" name=""/>
        <dsp:cNvSpPr/>
      </dsp:nvSpPr>
      <dsp:spPr>
        <a:xfrm rot="10800000">
          <a:off x="1033772" y="2844845"/>
          <a:ext cx="3017035" cy="1095367"/>
        </a:xfrm>
        <a:prstGeom prst="homePlate">
          <a:avLst/>
        </a:prstGeom>
        <a:solidFill>
          <a:srgbClr val="5000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3027" tIns="83820" rIns="156464" bIns="83820" numCol="1" spcCol="1270" anchor="ctr" anchorCtr="0">
          <a:noAutofit/>
        </a:bodyPr>
        <a:lstStyle/>
        <a:p>
          <a:pPr lvl="0" algn="ctr" defTabSz="977900">
            <a:lnSpc>
              <a:spcPct val="90000"/>
            </a:lnSpc>
            <a:spcBef>
              <a:spcPct val="0"/>
            </a:spcBef>
            <a:spcAft>
              <a:spcPct val="35000"/>
            </a:spcAft>
          </a:pPr>
          <a:r>
            <a:rPr lang="en-US" sz="2200" kern="1200" dirty="0" smtClean="0"/>
            <a:t>8 countries</a:t>
          </a:r>
          <a:endParaRPr lang="en-US" sz="2200" kern="1200" dirty="0"/>
        </a:p>
      </dsp:txBody>
      <dsp:txXfrm rot="10800000">
        <a:off x="1307614" y="2844845"/>
        <a:ext cx="2743193" cy="1095367"/>
      </dsp:txXfrm>
    </dsp:sp>
    <dsp:sp modelId="{606E2DC5-363A-4FB2-ABFB-E333D06B8F26}">
      <dsp:nvSpPr>
        <dsp:cNvPr id="0" name=""/>
        <dsp:cNvSpPr/>
      </dsp:nvSpPr>
      <dsp:spPr>
        <a:xfrm>
          <a:off x="486088" y="2844845"/>
          <a:ext cx="1095367" cy="1095367"/>
        </a:xfrm>
        <a:prstGeom prst="ellipse">
          <a:avLst/>
        </a:prstGeom>
        <a:solidFill>
          <a:srgbClr val="F5E8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69FBD-B2EE-4BEE-8BA7-C3B99F012EEA}">
      <dsp:nvSpPr>
        <dsp:cNvPr id="0" name=""/>
        <dsp:cNvSpPr/>
      </dsp:nvSpPr>
      <dsp:spPr>
        <a:xfrm>
          <a:off x="259985" y="1030493"/>
          <a:ext cx="4875916" cy="573637"/>
        </a:xfrm>
        <a:prstGeom prst="rect">
          <a:avLst/>
        </a:prstGeom>
        <a:solidFill>
          <a:srgbClr val="CE8CA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EE03AB-D245-4DC2-9978-2BDFDB633BEE}">
      <dsp:nvSpPr>
        <dsp:cNvPr id="0" name=""/>
        <dsp:cNvSpPr/>
      </dsp:nvSpPr>
      <dsp:spPr>
        <a:xfrm>
          <a:off x="259985" y="1245928"/>
          <a:ext cx="358202" cy="358202"/>
        </a:xfrm>
        <a:prstGeom prst="rect">
          <a:avLst/>
        </a:prstGeom>
        <a:solidFill>
          <a:srgbClr val="F5E8DA">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1F504AD-E5FC-4DA4-8995-23C83A47ECB5}">
      <dsp:nvSpPr>
        <dsp:cNvPr id="0" name=""/>
        <dsp:cNvSpPr/>
      </dsp:nvSpPr>
      <dsp:spPr>
        <a:xfrm>
          <a:off x="259985" y="0"/>
          <a:ext cx="4875916" cy="103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15" tIns="54610" rIns="81915" bIns="54610" numCol="1" spcCol="1270" anchor="ctr" anchorCtr="0">
          <a:noAutofit/>
        </a:bodyPr>
        <a:lstStyle/>
        <a:p>
          <a:pPr lvl="0" algn="l" defTabSz="1911350">
            <a:lnSpc>
              <a:spcPct val="90000"/>
            </a:lnSpc>
            <a:spcBef>
              <a:spcPct val="0"/>
            </a:spcBef>
            <a:spcAft>
              <a:spcPct val="35000"/>
            </a:spcAft>
          </a:pPr>
          <a:r>
            <a:rPr lang="en-US" sz="4300" kern="1200" dirty="0" smtClean="0"/>
            <a:t>Primary outcome</a:t>
          </a:r>
          <a:endParaRPr lang="en-US" sz="4300" kern="1200" dirty="0"/>
        </a:p>
      </dsp:txBody>
      <dsp:txXfrm>
        <a:off x="259985" y="0"/>
        <a:ext cx="4875916" cy="1030493"/>
      </dsp:txXfrm>
    </dsp:sp>
    <dsp:sp modelId="{EAC371DC-76B4-4885-80AB-45DA960D42AF}">
      <dsp:nvSpPr>
        <dsp:cNvPr id="0" name=""/>
        <dsp:cNvSpPr/>
      </dsp:nvSpPr>
      <dsp:spPr>
        <a:xfrm>
          <a:off x="259985" y="2478574"/>
          <a:ext cx="358193" cy="358193"/>
        </a:xfrm>
        <a:prstGeom prst="rect">
          <a:avLst/>
        </a:prstGeom>
        <a:solidFill>
          <a:srgbClr val="50006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BE6A75-302D-40F6-936B-414E1062AA34}">
      <dsp:nvSpPr>
        <dsp:cNvPr id="0" name=""/>
        <dsp:cNvSpPr/>
      </dsp:nvSpPr>
      <dsp:spPr>
        <a:xfrm>
          <a:off x="601299" y="1842509"/>
          <a:ext cx="4534602" cy="1630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lang="en-US" sz="2800" b="1" kern="1200" dirty="0" smtClean="0">
              <a:solidFill>
                <a:srgbClr val="50006C"/>
              </a:solidFill>
            </a:rPr>
            <a:t>First occurrence of kidney disease progression or cardiovascular death</a:t>
          </a:r>
          <a:endParaRPr lang="en-US" sz="2800" b="1" kern="1200" dirty="0">
            <a:solidFill>
              <a:srgbClr val="50006C"/>
            </a:solidFill>
          </a:endParaRPr>
        </a:p>
      </dsp:txBody>
      <dsp:txXfrm>
        <a:off x="601299" y="1842509"/>
        <a:ext cx="4534602" cy="1630323"/>
      </dsp:txXfrm>
    </dsp:sp>
    <dsp:sp modelId="{D44580B1-D8C8-40B5-8228-D9063D075E97}">
      <dsp:nvSpPr>
        <dsp:cNvPr id="0" name=""/>
        <dsp:cNvSpPr/>
      </dsp:nvSpPr>
      <dsp:spPr>
        <a:xfrm>
          <a:off x="5379697" y="1030493"/>
          <a:ext cx="4875916" cy="573637"/>
        </a:xfrm>
        <a:prstGeom prst="rect">
          <a:avLst/>
        </a:prstGeom>
        <a:solidFill>
          <a:srgbClr val="50006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B15329-0EF5-447E-B1DF-82D901A5F07B}">
      <dsp:nvSpPr>
        <dsp:cNvPr id="0" name=""/>
        <dsp:cNvSpPr/>
      </dsp:nvSpPr>
      <dsp:spPr>
        <a:xfrm>
          <a:off x="5379697" y="1245928"/>
          <a:ext cx="358202" cy="358202"/>
        </a:xfrm>
        <a:prstGeom prst="rect">
          <a:avLst/>
        </a:prstGeom>
        <a:solidFill>
          <a:srgbClr val="F5E8DA">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3C3CE11-45E2-4096-835D-1C7D5CEC32D1}">
      <dsp:nvSpPr>
        <dsp:cNvPr id="0" name=""/>
        <dsp:cNvSpPr/>
      </dsp:nvSpPr>
      <dsp:spPr>
        <a:xfrm>
          <a:off x="5379697" y="0"/>
          <a:ext cx="4875916" cy="103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915" tIns="54610" rIns="81915" bIns="54610" numCol="1" spcCol="1270" anchor="ctr" anchorCtr="0">
          <a:noAutofit/>
        </a:bodyPr>
        <a:lstStyle/>
        <a:p>
          <a:pPr lvl="0" algn="l" defTabSz="1911350">
            <a:lnSpc>
              <a:spcPct val="90000"/>
            </a:lnSpc>
            <a:spcBef>
              <a:spcPct val="0"/>
            </a:spcBef>
            <a:spcAft>
              <a:spcPct val="35000"/>
            </a:spcAft>
          </a:pPr>
          <a:r>
            <a:rPr lang="en-US" sz="4300" kern="1200" dirty="0" smtClean="0"/>
            <a:t>Secondary outcomes</a:t>
          </a:r>
          <a:endParaRPr lang="en-US" sz="4300" kern="1200" dirty="0"/>
        </a:p>
      </dsp:txBody>
      <dsp:txXfrm>
        <a:off x="5379697" y="0"/>
        <a:ext cx="4875916" cy="1030493"/>
      </dsp:txXfrm>
    </dsp:sp>
    <dsp:sp modelId="{8A9B45BE-5913-4E98-BD27-820FFA31052C}">
      <dsp:nvSpPr>
        <dsp:cNvPr id="0" name=""/>
        <dsp:cNvSpPr/>
      </dsp:nvSpPr>
      <dsp:spPr>
        <a:xfrm>
          <a:off x="5379697" y="2080887"/>
          <a:ext cx="358193" cy="358193"/>
        </a:xfrm>
        <a:prstGeom prst="rect">
          <a:avLst/>
        </a:prstGeom>
        <a:solidFill>
          <a:srgbClr val="50006C"/>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3D33D9B-1A0C-4441-B806-D8921072DD5F}">
      <dsp:nvSpPr>
        <dsp:cNvPr id="0" name=""/>
        <dsp:cNvSpPr/>
      </dsp:nvSpPr>
      <dsp:spPr>
        <a:xfrm>
          <a:off x="5721012" y="1842509"/>
          <a:ext cx="4534602" cy="834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kern="1200" dirty="0" smtClean="0">
              <a:solidFill>
                <a:srgbClr val="50006C"/>
              </a:solidFill>
            </a:rPr>
            <a:t>Hospitalization for heart failure or cardiovascular death</a:t>
          </a:r>
          <a:endParaRPr lang="en-US" sz="2400" kern="1200" dirty="0">
            <a:solidFill>
              <a:srgbClr val="50006C"/>
            </a:solidFill>
          </a:endParaRPr>
        </a:p>
      </dsp:txBody>
      <dsp:txXfrm>
        <a:off x="5721012" y="1842509"/>
        <a:ext cx="4534602" cy="834950"/>
      </dsp:txXfrm>
    </dsp:sp>
    <dsp:sp modelId="{EBBCE320-E705-4A14-A48C-6F26A8F5BA4F}">
      <dsp:nvSpPr>
        <dsp:cNvPr id="0" name=""/>
        <dsp:cNvSpPr/>
      </dsp:nvSpPr>
      <dsp:spPr>
        <a:xfrm>
          <a:off x="5379697" y="2915837"/>
          <a:ext cx="358193" cy="358193"/>
        </a:xfrm>
        <a:prstGeom prst="rect">
          <a:avLst/>
        </a:prstGeom>
        <a:solidFill>
          <a:srgbClr val="CE8CA5"/>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8C74171-A98F-4DF1-8089-8F2EAC6894DA}">
      <dsp:nvSpPr>
        <dsp:cNvPr id="0" name=""/>
        <dsp:cNvSpPr/>
      </dsp:nvSpPr>
      <dsp:spPr>
        <a:xfrm>
          <a:off x="5721012" y="2677459"/>
          <a:ext cx="4534602" cy="834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kern="1200" dirty="0" smtClean="0">
              <a:solidFill>
                <a:srgbClr val="50006C"/>
              </a:solidFill>
            </a:rPr>
            <a:t>All-cause hospitalization</a:t>
          </a:r>
          <a:endParaRPr lang="en-US" sz="2400" kern="1200" dirty="0">
            <a:solidFill>
              <a:srgbClr val="50006C"/>
            </a:solidFill>
          </a:endParaRPr>
        </a:p>
      </dsp:txBody>
      <dsp:txXfrm>
        <a:off x="5721012" y="2677459"/>
        <a:ext cx="4534602" cy="834950"/>
      </dsp:txXfrm>
    </dsp:sp>
    <dsp:sp modelId="{992E0561-173F-459B-AEDA-92A75F61B85C}">
      <dsp:nvSpPr>
        <dsp:cNvPr id="0" name=""/>
        <dsp:cNvSpPr/>
      </dsp:nvSpPr>
      <dsp:spPr>
        <a:xfrm>
          <a:off x="5379697" y="3750787"/>
          <a:ext cx="358193" cy="358193"/>
        </a:xfrm>
        <a:prstGeom prst="rect">
          <a:avLst/>
        </a:prstGeom>
        <a:solidFill>
          <a:srgbClr val="F5E8DA"/>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5A680E3-63DF-4F87-8235-B2DC066E3046}">
      <dsp:nvSpPr>
        <dsp:cNvPr id="0" name=""/>
        <dsp:cNvSpPr/>
      </dsp:nvSpPr>
      <dsp:spPr>
        <a:xfrm>
          <a:off x="5721012" y="3512409"/>
          <a:ext cx="4534602" cy="834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kern="1200" dirty="0" smtClean="0">
              <a:solidFill>
                <a:srgbClr val="50006C"/>
              </a:solidFill>
            </a:rPr>
            <a:t>Death from any cause</a:t>
          </a:r>
          <a:endParaRPr lang="en-US" sz="2400" kern="1200" dirty="0">
            <a:solidFill>
              <a:srgbClr val="50006C"/>
            </a:solidFill>
          </a:endParaRPr>
        </a:p>
      </dsp:txBody>
      <dsp:txXfrm>
        <a:off x="5721012" y="3512409"/>
        <a:ext cx="4534602" cy="8349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F9879-5208-4B54-8024-3805BE527BD5}">
      <dsp:nvSpPr>
        <dsp:cNvPr id="0" name=""/>
        <dsp:cNvSpPr/>
      </dsp:nvSpPr>
      <dsp:spPr>
        <a:xfrm>
          <a:off x="0" y="865721"/>
          <a:ext cx="5413512" cy="2936808"/>
        </a:xfrm>
        <a:prstGeom prst="leftRightRibbon">
          <a:avLst/>
        </a:prstGeom>
        <a:solidFill>
          <a:srgbClr val="CE8C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26EC7E-C4B9-4679-AD8D-1940F69BB944}">
      <dsp:nvSpPr>
        <dsp:cNvPr id="0" name=""/>
        <dsp:cNvSpPr/>
      </dsp:nvSpPr>
      <dsp:spPr>
        <a:xfrm>
          <a:off x="649621" y="1659168"/>
          <a:ext cx="1786458" cy="106104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8900" rIns="0" bIns="95250" numCol="1" spcCol="1270" anchor="ctr" anchorCtr="0">
          <a:noAutofit/>
        </a:bodyPr>
        <a:lstStyle/>
        <a:p>
          <a:pPr lvl="0" algn="ctr" defTabSz="1111250">
            <a:lnSpc>
              <a:spcPct val="90000"/>
            </a:lnSpc>
            <a:spcBef>
              <a:spcPct val="0"/>
            </a:spcBef>
            <a:spcAft>
              <a:spcPct val="35000"/>
            </a:spcAft>
          </a:pPr>
          <a:r>
            <a:rPr lang="en-US" sz="2500" b="1" kern="1200" dirty="0" smtClean="0"/>
            <a:t>Empagliflozin</a:t>
          </a:r>
        </a:p>
        <a:p>
          <a:pPr lvl="0" algn="ctr" defTabSz="1111250">
            <a:lnSpc>
              <a:spcPct val="90000"/>
            </a:lnSpc>
            <a:spcBef>
              <a:spcPct val="0"/>
            </a:spcBef>
            <a:spcAft>
              <a:spcPct val="35000"/>
            </a:spcAft>
          </a:pPr>
          <a:r>
            <a:rPr lang="en-US" sz="2500" b="1" kern="1200" dirty="0" smtClean="0"/>
            <a:t>13.1%</a:t>
          </a:r>
          <a:endParaRPr lang="en-US" sz="2500" b="1" kern="1200" dirty="0"/>
        </a:p>
      </dsp:txBody>
      <dsp:txXfrm>
        <a:off x="649621" y="1659168"/>
        <a:ext cx="1786458" cy="1061048"/>
      </dsp:txXfrm>
    </dsp:sp>
    <dsp:sp modelId="{68E12ABF-91CC-4963-A0E7-4C65CF8DA9BD}">
      <dsp:nvSpPr>
        <dsp:cNvPr id="0" name=""/>
        <dsp:cNvSpPr/>
      </dsp:nvSpPr>
      <dsp:spPr>
        <a:xfrm>
          <a:off x="2706756" y="2005633"/>
          <a:ext cx="2111269" cy="106104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8900" rIns="0" bIns="95250"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bg1"/>
              </a:solidFill>
            </a:rPr>
            <a:t>Placebo</a:t>
          </a:r>
        </a:p>
        <a:p>
          <a:pPr lvl="0" algn="ctr" defTabSz="1111250">
            <a:lnSpc>
              <a:spcPct val="90000"/>
            </a:lnSpc>
            <a:spcBef>
              <a:spcPct val="0"/>
            </a:spcBef>
            <a:spcAft>
              <a:spcPct val="35000"/>
            </a:spcAft>
          </a:pPr>
          <a:r>
            <a:rPr lang="en-US" sz="2500" b="1" kern="1200" dirty="0" smtClean="0">
              <a:solidFill>
                <a:schemeClr val="bg1"/>
              </a:solidFill>
            </a:rPr>
            <a:t>16.9%</a:t>
          </a:r>
          <a:endParaRPr lang="en-US" sz="2500" b="1" kern="1200" dirty="0">
            <a:solidFill>
              <a:schemeClr val="bg1"/>
            </a:solidFill>
          </a:endParaRPr>
        </a:p>
      </dsp:txBody>
      <dsp:txXfrm>
        <a:off x="2706756" y="2005633"/>
        <a:ext cx="2111269" cy="10610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3F8E3-A3FC-4ADA-92D5-595BFEBD94BF}">
      <dsp:nvSpPr>
        <dsp:cNvPr id="0" name=""/>
        <dsp:cNvSpPr/>
      </dsp:nvSpPr>
      <dsp:spPr>
        <a:xfrm>
          <a:off x="0" y="1192554"/>
          <a:ext cx="10515600" cy="352800"/>
        </a:xfrm>
        <a:prstGeom prst="rect">
          <a:avLst/>
        </a:prstGeom>
        <a:solidFill>
          <a:schemeClr val="lt1">
            <a:alpha val="90000"/>
            <a:hueOff val="0"/>
            <a:satOff val="0"/>
            <a:lumOff val="0"/>
            <a:alphaOff val="0"/>
          </a:schemeClr>
        </a:solidFill>
        <a:ln w="12700" cap="flat" cmpd="sng" algn="ctr">
          <a:solidFill>
            <a:srgbClr val="50006C"/>
          </a:solidFill>
          <a:prstDash val="solid"/>
          <a:miter lim="800000"/>
        </a:ln>
        <a:effectLst/>
      </dsp:spPr>
      <dsp:style>
        <a:lnRef idx="2">
          <a:scrgbClr r="0" g="0" b="0"/>
        </a:lnRef>
        <a:fillRef idx="1">
          <a:scrgbClr r="0" g="0" b="0"/>
        </a:fillRef>
        <a:effectRef idx="0">
          <a:scrgbClr r="0" g="0" b="0"/>
        </a:effectRef>
        <a:fontRef idx="minor"/>
      </dsp:style>
    </dsp:sp>
    <dsp:sp modelId="{F2EC455C-2E9E-4CBF-8F23-B9DD4939637C}">
      <dsp:nvSpPr>
        <dsp:cNvPr id="0" name=""/>
        <dsp:cNvSpPr/>
      </dsp:nvSpPr>
      <dsp:spPr>
        <a:xfrm>
          <a:off x="525266" y="109145"/>
          <a:ext cx="7353731" cy="1290049"/>
        </a:xfrm>
        <a:prstGeom prst="roundRect">
          <a:avLst/>
        </a:prstGeom>
        <a:solidFill>
          <a:srgbClr val="5000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a:lnSpc>
              <a:spcPct val="90000"/>
            </a:lnSpc>
            <a:spcBef>
              <a:spcPct val="0"/>
            </a:spcBef>
            <a:spcAft>
              <a:spcPct val="35000"/>
            </a:spcAft>
          </a:pPr>
          <a:r>
            <a:rPr lang="en-US" sz="2400" kern="1200" dirty="0" smtClean="0"/>
            <a:t>28% reduction in risk of kidney disease progression or </a:t>
          </a:r>
          <a:r>
            <a:rPr lang="en-US" sz="2400" kern="1200" dirty="0" smtClean="0"/>
            <a:t>cardiovascular death.</a:t>
          </a:r>
          <a:endParaRPr lang="en-US" sz="2400" kern="1200" dirty="0"/>
        </a:p>
      </dsp:txBody>
      <dsp:txXfrm>
        <a:off x="588241" y="172120"/>
        <a:ext cx="7227781" cy="1164099"/>
      </dsp:txXfrm>
    </dsp:sp>
    <dsp:sp modelId="{7DE21063-5D81-4915-B9CD-9DBAB5AF2EC3}">
      <dsp:nvSpPr>
        <dsp:cNvPr id="0" name=""/>
        <dsp:cNvSpPr/>
      </dsp:nvSpPr>
      <dsp:spPr>
        <a:xfrm>
          <a:off x="0" y="2536617"/>
          <a:ext cx="10515600" cy="352800"/>
        </a:xfrm>
        <a:prstGeom prst="rect">
          <a:avLst/>
        </a:prstGeom>
        <a:solidFill>
          <a:schemeClr val="lt1">
            <a:alpha val="90000"/>
            <a:hueOff val="0"/>
            <a:satOff val="0"/>
            <a:lumOff val="0"/>
            <a:alphaOff val="0"/>
          </a:schemeClr>
        </a:solidFill>
        <a:ln w="12700" cap="flat" cmpd="sng" algn="ctr">
          <a:solidFill>
            <a:srgbClr val="50006C"/>
          </a:solidFill>
          <a:prstDash val="solid"/>
          <a:miter lim="800000"/>
        </a:ln>
        <a:effectLst/>
      </dsp:spPr>
      <dsp:style>
        <a:lnRef idx="2">
          <a:scrgbClr r="0" g="0" b="0"/>
        </a:lnRef>
        <a:fillRef idx="1">
          <a:scrgbClr r="0" g="0" b="0"/>
        </a:fillRef>
        <a:effectRef idx="0">
          <a:scrgbClr r="0" g="0" b="0"/>
        </a:effectRef>
        <a:fontRef idx="minor"/>
      </dsp:style>
    </dsp:sp>
    <dsp:sp modelId="{3AD09CB6-5998-49DC-BE09-1733D6685D30}">
      <dsp:nvSpPr>
        <dsp:cNvPr id="0" name=""/>
        <dsp:cNvSpPr/>
      </dsp:nvSpPr>
      <dsp:spPr>
        <a:xfrm>
          <a:off x="525266" y="1620954"/>
          <a:ext cx="7353731" cy="1122303"/>
        </a:xfrm>
        <a:prstGeom prst="roundRect">
          <a:avLst/>
        </a:prstGeom>
        <a:solidFill>
          <a:srgbClr val="CE8C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a:lnSpc>
              <a:spcPct val="90000"/>
            </a:lnSpc>
            <a:spcBef>
              <a:spcPct val="0"/>
            </a:spcBef>
            <a:spcAft>
              <a:spcPct val="35000"/>
            </a:spcAft>
          </a:pPr>
          <a:r>
            <a:rPr lang="en-US" sz="2400" kern="1200" dirty="0" smtClean="0"/>
            <a:t>14% reduction in risk of hospitalization from any cause</a:t>
          </a:r>
          <a:r>
            <a:rPr lang="en-US" sz="2400" kern="1200" baseline="0" dirty="0" smtClean="0"/>
            <a:t>.</a:t>
          </a:r>
          <a:endParaRPr lang="en-US" sz="2400" kern="1200" baseline="30000" dirty="0"/>
        </a:p>
      </dsp:txBody>
      <dsp:txXfrm>
        <a:off x="580052" y="1675740"/>
        <a:ext cx="7244159" cy="1012731"/>
      </dsp:txXfrm>
    </dsp:sp>
    <dsp:sp modelId="{753DC42D-CE51-49B5-BAAA-0CBB8695377F}">
      <dsp:nvSpPr>
        <dsp:cNvPr id="0" name=""/>
        <dsp:cNvSpPr/>
      </dsp:nvSpPr>
      <dsp:spPr>
        <a:xfrm>
          <a:off x="0" y="3889392"/>
          <a:ext cx="10515600" cy="352800"/>
        </a:xfrm>
        <a:prstGeom prst="rect">
          <a:avLst/>
        </a:prstGeom>
        <a:solidFill>
          <a:schemeClr val="lt1">
            <a:alpha val="90000"/>
            <a:hueOff val="0"/>
            <a:satOff val="0"/>
            <a:lumOff val="0"/>
            <a:alphaOff val="0"/>
          </a:schemeClr>
        </a:solidFill>
        <a:ln w="12700" cap="flat" cmpd="sng" algn="ctr">
          <a:solidFill>
            <a:srgbClr val="50006C"/>
          </a:solidFill>
          <a:prstDash val="solid"/>
          <a:miter lim="800000"/>
        </a:ln>
        <a:effectLst/>
      </dsp:spPr>
      <dsp:style>
        <a:lnRef idx="2">
          <a:scrgbClr r="0" g="0" b="0"/>
        </a:lnRef>
        <a:fillRef idx="1">
          <a:scrgbClr r="0" g="0" b="0"/>
        </a:fillRef>
        <a:effectRef idx="0">
          <a:scrgbClr r="0" g="0" b="0"/>
        </a:effectRef>
        <a:fontRef idx="minor"/>
      </dsp:style>
    </dsp:sp>
    <dsp:sp modelId="{3CD7C332-1949-4992-BBAA-280C3967A6A8}">
      <dsp:nvSpPr>
        <dsp:cNvPr id="0" name=""/>
        <dsp:cNvSpPr/>
      </dsp:nvSpPr>
      <dsp:spPr>
        <a:xfrm>
          <a:off x="525266" y="2965017"/>
          <a:ext cx="7353731" cy="1131015"/>
        </a:xfrm>
        <a:prstGeom prst="roundRect">
          <a:avLst/>
        </a:prstGeom>
        <a:solidFill>
          <a:srgbClr val="F5E8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a:lnSpc>
              <a:spcPct val="90000"/>
            </a:lnSpc>
            <a:spcBef>
              <a:spcPct val="0"/>
            </a:spcBef>
            <a:spcAft>
              <a:spcPct val="35000"/>
            </a:spcAft>
          </a:pPr>
          <a:endParaRPr lang="en-US" sz="2400" kern="1200" dirty="0" smtClean="0">
            <a:solidFill>
              <a:srgbClr val="50006C"/>
            </a:solidFill>
          </a:endParaRPr>
        </a:p>
        <a:p>
          <a:pPr lvl="0" algn="l" defTabSz="1066800">
            <a:lnSpc>
              <a:spcPct val="90000"/>
            </a:lnSpc>
            <a:spcBef>
              <a:spcPct val="0"/>
            </a:spcBef>
            <a:spcAft>
              <a:spcPct val="35000"/>
            </a:spcAft>
          </a:pPr>
          <a:r>
            <a:rPr lang="en-US" sz="2400" kern="1200" dirty="0" smtClean="0">
              <a:solidFill>
                <a:srgbClr val="50006C"/>
              </a:solidFill>
            </a:rPr>
            <a:t>Benefits seen in patients with a broad range of </a:t>
          </a:r>
          <a:r>
            <a:rPr lang="en-US" sz="2400" kern="1200" dirty="0" err="1" smtClean="0">
              <a:solidFill>
                <a:srgbClr val="50006C"/>
              </a:solidFill>
            </a:rPr>
            <a:t>eGFR</a:t>
          </a:r>
          <a:r>
            <a:rPr lang="en-US" sz="2400" kern="1200" dirty="0" smtClean="0">
              <a:solidFill>
                <a:srgbClr val="50006C"/>
              </a:solidFill>
            </a:rPr>
            <a:t> regardless of diabetes status.</a:t>
          </a:r>
        </a:p>
        <a:p>
          <a:pPr lvl="0" algn="l" defTabSz="1066800">
            <a:lnSpc>
              <a:spcPct val="90000"/>
            </a:lnSpc>
            <a:spcBef>
              <a:spcPct val="0"/>
            </a:spcBef>
            <a:spcAft>
              <a:spcPct val="35000"/>
            </a:spcAft>
          </a:pPr>
          <a:endParaRPr lang="en-US" sz="2400" kern="1200" dirty="0">
            <a:solidFill>
              <a:srgbClr val="50006C"/>
            </a:solidFill>
          </a:endParaRPr>
        </a:p>
      </dsp:txBody>
      <dsp:txXfrm>
        <a:off x="580478" y="3020229"/>
        <a:ext cx="7243307" cy="102059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1BDFA-4C83-434C-8822-59F966E726A6}" type="datetimeFigureOut">
              <a:rPr lang="en-US" smtClean="0"/>
              <a:t>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44A92-B5AE-4091-A622-038BD15B662E}" type="slidenum">
              <a:rPr lang="en-US" smtClean="0"/>
              <a:t>‹#›</a:t>
            </a:fld>
            <a:endParaRPr lang="en-US"/>
          </a:p>
        </p:txBody>
      </p:sp>
    </p:spTree>
    <p:extLst>
      <p:ext uri="{BB962C8B-B14F-4D97-AF65-F5344CB8AC3E}">
        <p14:creationId xmlns:p14="http://schemas.microsoft.com/office/powerpoint/2010/main" val="3507400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will begin</a:t>
            </a:r>
            <a:r>
              <a:rPr lang="en-US" baseline="0" dirty="0" smtClean="0"/>
              <a:t> with a brief look at the challenge with managing chronic kidney disease (CKD).</a:t>
            </a:r>
            <a:endParaRPr lang="en-US" dirty="0"/>
          </a:p>
        </p:txBody>
      </p:sp>
      <p:sp>
        <p:nvSpPr>
          <p:cNvPr id="4" name="Slide Number Placeholder 3"/>
          <p:cNvSpPr>
            <a:spLocks noGrp="1"/>
          </p:cNvSpPr>
          <p:nvPr>
            <p:ph type="sldNum" sz="quarter" idx="10"/>
          </p:nvPr>
        </p:nvSpPr>
        <p:spPr/>
        <p:txBody>
          <a:bodyPr/>
          <a:lstStyle/>
          <a:p>
            <a:fld id="{79B44A92-B5AE-4091-A622-038BD15B662E}" type="slidenum">
              <a:rPr lang="en-US" smtClean="0"/>
              <a:t>2</a:t>
            </a:fld>
            <a:endParaRPr lang="en-US"/>
          </a:p>
        </p:txBody>
      </p:sp>
    </p:spTree>
    <p:extLst>
      <p:ext uri="{BB962C8B-B14F-4D97-AF65-F5344CB8AC3E}">
        <p14:creationId xmlns:p14="http://schemas.microsoft.com/office/powerpoint/2010/main" val="1578019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mean age of the study participants was about </a:t>
            </a:r>
            <a:r>
              <a:rPr lang="en-US" dirty="0" smtClean="0"/>
              <a:t>63.8 years </a:t>
            </a:r>
            <a:r>
              <a:rPr lang="en-US" dirty="0" smtClean="0"/>
              <a:t>and 33% of the study participants were females. More than half of the study participants were white individuals and 4% of the study participants were black individuals. Asians made up 36% of the study participants. 54% of the study participants had no prior history of diabetes. </a:t>
            </a:r>
          </a:p>
          <a:p>
            <a:endParaRPr lang="en-US" dirty="0"/>
          </a:p>
        </p:txBody>
      </p:sp>
      <p:sp>
        <p:nvSpPr>
          <p:cNvPr id="4" name="Slide Number Placeholder 3"/>
          <p:cNvSpPr>
            <a:spLocks noGrp="1"/>
          </p:cNvSpPr>
          <p:nvPr>
            <p:ph type="sldNum" sz="quarter" idx="10"/>
          </p:nvPr>
        </p:nvSpPr>
        <p:spPr/>
        <p:txBody>
          <a:bodyPr/>
          <a:lstStyle/>
          <a:p>
            <a:fld id="{79B44A92-B5AE-4091-A622-038BD15B662E}" type="slidenum">
              <a:rPr lang="en-US" smtClean="0"/>
              <a:t>11</a:t>
            </a:fld>
            <a:endParaRPr lang="en-US"/>
          </a:p>
        </p:txBody>
      </p:sp>
    </p:spTree>
    <p:extLst>
      <p:ext uri="{BB962C8B-B14F-4D97-AF65-F5344CB8AC3E}">
        <p14:creationId xmlns:p14="http://schemas.microsoft.com/office/powerpoint/2010/main" val="4219547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primary outcome of kidney disease progression and cardiovascular death occurred less frequently in the </a:t>
            </a:r>
            <a:r>
              <a:rPr lang="en-US" dirty="0" err="1" smtClean="0"/>
              <a:t>empagliflozin</a:t>
            </a:r>
            <a:r>
              <a:rPr lang="en-US" dirty="0" smtClean="0"/>
              <a:t> group</a:t>
            </a:r>
            <a:r>
              <a:rPr lang="en-US" baseline="0" dirty="0" smtClean="0"/>
              <a:t> (13.1% versus 16.9%, </a:t>
            </a:r>
            <a:r>
              <a:rPr lang="en-US" baseline="0" dirty="0" smtClean="0"/>
              <a:t>HR, </a:t>
            </a:r>
            <a:r>
              <a:rPr lang="en-US" baseline="0" dirty="0" smtClean="0"/>
              <a:t>0.72). Comparing </a:t>
            </a:r>
            <a:r>
              <a:rPr lang="en-US" baseline="0" dirty="0" err="1" smtClean="0"/>
              <a:t>empagliflozin</a:t>
            </a:r>
            <a:r>
              <a:rPr lang="en-US" baseline="0" dirty="0" smtClean="0"/>
              <a:t> to placebo for each outcome, the hazard ratio for kidney disease progression was 0.71, cardiovascular disease was 0.84, and </a:t>
            </a:r>
            <a:r>
              <a:rPr lang="en-US" baseline="0" dirty="0" smtClean="0"/>
              <a:t>hazard ratio </a:t>
            </a:r>
            <a:r>
              <a:rPr lang="en-US" baseline="0" dirty="0" smtClean="0"/>
              <a:t>for end stage kidney disease was 0.73.</a:t>
            </a:r>
            <a:endParaRPr lang="en-US" dirty="0"/>
          </a:p>
        </p:txBody>
      </p:sp>
      <p:sp>
        <p:nvSpPr>
          <p:cNvPr id="4" name="Slide Number Placeholder 3"/>
          <p:cNvSpPr>
            <a:spLocks noGrp="1"/>
          </p:cNvSpPr>
          <p:nvPr>
            <p:ph type="sldNum" sz="quarter" idx="10"/>
          </p:nvPr>
        </p:nvSpPr>
        <p:spPr/>
        <p:txBody>
          <a:bodyPr/>
          <a:lstStyle/>
          <a:p>
            <a:fld id="{79B44A92-B5AE-4091-A622-038BD15B662E}" type="slidenum">
              <a:rPr lang="en-US" smtClean="0"/>
              <a:t>12</a:t>
            </a:fld>
            <a:endParaRPr lang="en-US"/>
          </a:p>
        </p:txBody>
      </p:sp>
    </p:spTree>
    <p:extLst>
      <p:ext uri="{BB962C8B-B14F-4D97-AF65-F5344CB8AC3E}">
        <p14:creationId xmlns:p14="http://schemas.microsoft.com/office/powerpoint/2010/main" val="1100297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superior benefit of</a:t>
            </a:r>
            <a:r>
              <a:rPr lang="en-US" baseline="0" dirty="0" smtClean="0"/>
              <a:t> </a:t>
            </a:r>
            <a:r>
              <a:rPr lang="en-US" baseline="0" dirty="0" err="1" smtClean="0"/>
              <a:t>empagliflozin</a:t>
            </a:r>
            <a:r>
              <a:rPr lang="en-US" baseline="0" dirty="0" smtClean="0"/>
              <a:t> on kidney disease progression and cardiovascular death was demonstrated in all subgroups including patients without diabetes and those with </a:t>
            </a:r>
            <a:r>
              <a:rPr lang="en-US" baseline="0" dirty="0" err="1" smtClean="0"/>
              <a:t>eGFR</a:t>
            </a:r>
            <a:r>
              <a:rPr lang="en-US" spc="-100" baseline="0" dirty="0" smtClean="0"/>
              <a:t> &lt; </a:t>
            </a:r>
            <a:r>
              <a:rPr lang="en-US" baseline="0" dirty="0" smtClean="0"/>
              <a:t>30 ml/min/1.73 m</a:t>
            </a:r>
            <a:r>
              <a:rPr lang="en-US" baseline="30000" dirty="0" smtClean="0"/>
              <a:t>2</a:t>
            </a:r>
            <a:r>
              <a:rPr lang="en-US" baseline="0" dirty="0" smtClean="0"/>
              <a:t>.</a:t>
            </a:r>
            <a:endParaRPr lang="en-US" baseline="30000" dirty="0"/>
          </a:p>
        </p:txBody>
      </p:sp>
      <p:sp>
        <p:nvSpPr>
          <p:cNvPr id="4" name="Slide Number Placeholder 3"/>
          <p:cNvSpPr>
            <a:spLocks noGrp="1"/>
          </p:cNvSpPr>
          <p:nvPr>
            <p:ph type="sldNum" sz="quarter" idx="10"/>
          </p:nvPr>
        </p:nvSpPr>
        <p:spPr/>
        <p:txBody>
          <a:bodyPr/>
          <a:lstStyle/>
          <a:p>
            <a:fld id="{79B44A92-B5AE-4091-A622-038BD15B662E}" type="slidenum">
              <a:rPr lang="en-US" smtClean="0"/>
              <a:t>13</a:t>
            </a:fld>
            <a:endParaRPr lang="en-US"/>
          </a:p>
        </p:txBody>
      </p:sp>
    </p:spTree>
    <p:extLst>
      <p:ext uri="{BB962C8B-B14F-4D97-AF65-F5344CB8AC3E}">
        <p14:creationId xmlns:p14="http://schemas.microsoft.com/office/powerpoint/2010/main" val="835811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reduction with </a:t>
            </a:r>
            <a:r>
              <a:rPr lang="en-US" dirty="0" err="1" smtClean="0"/>
              <a:t>empagliflozin</a:t>
            </a:r>
            <a:r>
              <a:rPr lang="en-US" dirty="0" smtClean="0"/>
              <a:t> appears to be</a:t>
            </a:r>
            <a:r>
              <a:rPr lang="en-US" baseline="0" dirty="0" smtClean="0"/>
              <a:t> higher in those with urine </a:t>
            </a:r>
            <a:r>
              <a:rPr lang="en-US" baseline="0" dirty="0" smtClean="0"/>
              <a:t>ACR</a:t>
            </a:r>
            <a:r>
              <a:rPr lang="en-US" spc="-100" baseline="0" dirty="0" smtClean="0"/>
              <a:t> </a:t>
            </a:r>
            <a:r>
              <a:rPr lang="en-US" baseline="0" dirty="0" smtClean="0"/>
              <a:t>≥</a:t>
            </a:r>
            <a:r>
              <a:rPr lang="en-US" baseline="0" dirty="0" smtClean="0"/>
              <a:t>300 mg/g</a:t>
            </a:r>
            <a:endParaRPr lang="en-US" dirty="0"/>
          </a:p>
        </p:txBody>
      </p:sp>
      <p:sp>
        <p:nvSpPr>
          <p:cNvPr id="4" name="Slide Number Placeholder 3"/>
          <p:cNvSpPr>
            <a:spLocks noGrp="1"/>
          </p:cNvSpPr>
          <p:nvPr>
            <p:ph type="sldNum" sz="quarter" idx="10"/>
          </p:nvPr>
        </p:nvSpPr>
        <p:spPr/>
        <p:txBody>
          <a:bodyPr/>
          <a:lstStyle/>
          <a:p>
            <a:fld id="{79B44A92-B5AE-4091-A622-038BD15B662E}" type="slidenum">
              <a:rPr lang="en-US" smtClean="0"/>
              <a:t>14</a:t>
            </a:fld>
            <a:endParaRPr lang="en-US"/>
          </a:p>
        </p:txBody>
      </p:sp>
    </p:spTree>
    <p:extLst>
      <p:ext uri="{BB962C8B-B14F-4D97-AF65-F5344CB8AC3E}">
        <p14:creationId xmlns:p14="http://schemas.microsoft.com/office/powerpoint/2010/main" val="3512711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Empagliflozin led to significantly</a:t>
            </a:r>
            <a:r>
              <a:rPr lang="en-US" baseline="0" dirty="0" smtClean="0"/>
              <a:t> fewer all-cause hospitalization with a HR </a:t>
            </a:r>
            <a:r>
              <a:rPr lang="en-US" baseline="0" dirty="0" smtClean="0"/>
              <a:t>of </a:t>
            </a:r>
            <a:r>
              <a:rPr lang="en-US" baseline="0" dirty="0" smtClean="0"/>
              <a:t>0.86 and CI </a:t>
            </a:r>
            <a:r>
              <a:rPr lang="en-US" baseline="0" dirty="0" smtClean="0"/>
              <a:t>of </a:t>
            </a:r>
            <a:r>
              <a:rPr lang="en-US" baseline="0" dirty="0" smtClean="0"/>
              <a:t>0.78-0.95. Analysis of all-cause hospitalization included first and subsequent events.</a:t>
            </a:r>
            <a:endParaRPr lang="en-US" dirty="0"/>
          </a:p>
        </p:txBody>
      </p:sp>
      <p:sp>
        <p:nvSpPr>
          <p:cNvPr id="4" name="Slide Number Placeholder 3"/>
          <p:cNvSpPr>
            <a:spLocks noGrp="1"/>
          </p:cNvSpPr>
          <p:nvPr>
            <p:ph type="sldNum" sz="quarter" idx="10"/>
          </p:nvPr>
        </p:nvSpPr>
        <p:spPr/>
        <p:txBody>
          <a:bodyPr/>
          <a:lstStyle/>
          <a:p>
            <a:fld id="{79B44A92-B5AE-4091-A622-038BD15B662E}" type="slidenum">
              <a:rPr lang="en-US" smtClean="0"/>
              <a:t>15</a:t>
            </a:fld>
            <a:endParaRPr lang="en-US"/>
          </a:p>
        </p:txBody>
      </p:sp>
    </p:spTree>
    <p:extLst>
      <p:ext uri="{BB962C8B-B14F-4D97-AF65-F5344CB8AC3E}">
        <p14:creationId xmlns:p14="http://schemas.microsoft.com/office/powerpoint/2010/main" val="1218238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On commencing </a:t>
            </a:r>
            <a:r>
              <a:rPr lang="en-US" dirty="0" err="1" smtClean="0">
                <a:solidFill>
                  <a:schemeClr val="tx1"/>
                </a:solidFill>
              </a:rPr>
              <a:t>empagliflozin</a:t>
            </a:r>
            <a:r>
              <a:rPr lang="en-US" dirty="0" smtClean="0">
                <a:solidFill>
                  <a:schemeClr val="tx1"/>
                </a:solidFill>
              </a:rPr>
              <a:t>, there was a sharp drop in </a:t>
            </a:r>
            <a:r>
              <a:rPr lang="en-US" dirty="0" err="1" smtClean="0">
                <a:solidFill>
                  <a:schemeClr val="tx1"/>
                </a:solidFill>
              </a:rPr>
              <a:t>eGFR</a:t>
            </a:r>
            <a:r>
              <a:rPr lang="en-US" dirty="0" smtClean="0">
                <a:solidFill>
                  <a:schemeClr val="tx1"/>
                </a:solidFill>
              </a:rPr>
              <a:t>,</a:t>
            </a:r>
            <a:r>
              <a:rPr lang="en-US" baseline="0" dirty="0" smtClean="0">
                <a:solidFill>
                  <a:schemeClr val="tx1"/>
                </a:solidFill>
              </a:rPr>
              <a:t> but this was followed by slowed decline. Overall, the difference in total slope between both groups was 0.75 (</a:t>
            </a:r>
            <a:r>
              <a:rPr lang="en-US" baseline="0" dirty="0" smtClean="0">
                <a:solidFill>
                  <a:schemeClr val="tx1"/>
                </a:solidFill>
              </a:rPr>
              <a:t>CI, </a:t>
            </a:r>
            <a:r>
              <a:rPr lang="en-US" baseline="0" dirty="0" smtClean="0">
                <a:solidFill>
                  <a:schemeClr val="tx1"/>
                </a:solidFill>
              </a:rPr>
              <a:t>0.54-0.96).</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79B44A92-B5AE-4091-A622-038BD15B662E}" type="slidenum">
              <a:rPr lang="en-US" smtClean="0"/>
              <a:t>16</a:t>
            </a:fld>
            <a:endParaRPr lang="en-US"/>
          </a:p>
        </p:txBody>
      </p:sp>
    </p:spTree>
    <p:extLst>
      <p:ext uri="{BB962C8B-B14F-4D97-AF65-F5344CB8AC3E}">
        <p14:creationId xmlns:p14="http://schemas.microsoft.com/office/powerpoint/2010/main" val="3064756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Empagliflozin</a:t>
            </a:r>
            <a:r>
              <a:rPr lang="en-US" dirty="0" smtClean="0"/>
              <a:t> appeared relatively safe </a:t>
            </a:r>
            <a:r>
              <a:rPr lang="en-US" baseline="0" dirty="0" smtClean="0"/>
              <a:t>and the frequency of adverse events was similar in both groups. </a:t>
            </a:r>
            <a:r>
              <a:rPr lang="en-US" dirty="0" smtClean="0"/>
              <a:t>Although there was more </a:t>
            </a:r>
            <a:r>
              <a:rPr lang="en-US" baseline="0" dirty="0" smtClean="0"/>
              <a:t>bone fracture, lower limb amputation and dehydration in the </a:t>
            </a:r>
            <a:r>
              <a:rPr lang="en-US" baseline="0" dirty="0" err="1" smtClean="0"/>
              <a:t>empagliflozin</a:t>
            </a:r>
            <a:r>
              <a:rPr lang="en-US" baseline="0" dirty="0" smtClean="0"/>
              <a:t> group, it was not statistically significant. Ketoacidosis occurred in 6 patients in the </a:t>
            </a:r>
            <a:r>
              <a:rPr lang="en-US" baseline="0" dirty="0" err="1" smtClean="0"/>
              <a:t>empagliflozin</a:t>
            </a:r>
            <a:r>
              <a:rPr lang="en-US" baseline="0" dirty="0" smtClean="0"/>
              <a:t> group representing 0.09 events per 100-patient years. One person in the placebo group experienced ketoacidosis representing 0.02 events per 100-patient years.</a:t>
            </a:r>
          </a:p>
          <a:p>
            <a:r>
              <a:rPr lang="en-US" baseline="0" dirty="0" smtClean="0"/>
              <a:t>Overall, there was no significant difference in the occurrence of adverse events between both groups.</a:t>
            </a:r>
            <a:endParaRPr lang="en-US" dirty="0"/>
          </a:p>
        </p:txBody>
      </p:sp>
      <p:sp>
        <p:nvSpPr>
          <p:cNvPr id="4" name="Slide Number Placeholder 3"/>
          <p:cNvSpPr>
            <a:spLocks noGrp="1"/>
          </p:cNvSpPr>
          <p:nvPr>
            <p:ph type="sldNum" sz="quarter" idx="10"/>
          </p:nvPr>
        </p:nvSpPr>
        <p:spPr/>
        <p:txBody>
          <a:bodyPr/>
          <a:lstStyle/>
          <a:p>
            <a:fld id="{79B44A92-B5AE-4091-A622-038BD15B662E}" type="slidenum">
              <a:rPr lang="en-US" smtClean="0"/>
              <a:t>17</a:t>
            </a:fld>
            <a:endParaRPr lang="en-US"/>
          </a:p>
        </p:txBody>
      </p:sp>
    </p:spTree>
    <p:extLst>
      <p:ext uri="{BB962C8B-B14F-4D97-AF65-F5344CB8AC3E}">
        <p14:creationId xmlns:p14="http://schemas.microsoft.com/office/powerpoint/2010/main" val="3059234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CREDENCE and</a:t>
            </a:r>
            <a:r>
              <a:rPr lang="en-US" baseline="0" dirty="0" smtClean="0"/>
              <a:t> DAPA-CKD trials had previously shown the benefits of SGLT2 inhibitors on kidney disease progression or death from cardiovascular causes. This study showed similar results as </a:t>
            </a:r>
            <a:r>
              <a:rPr lang="en-US" baseline="0" dirty="0" err="1" smtClean="0"/>
              <a:t>e</a:t>
            </a:r>
            <a:r>
              <a:rPr lang="en-US" dirty="0" err="1" smtClean="0"/>
              <a:t>mpagliflozin</a:t>
            </a:r>
            <a:r>
              <a:rPr lang="en-US" dirty="0" smtClean="0"/>
              <a:t> led to a 28% reduction in risk of kidney disease progression</a:t>
            </a:r>
            <a:r>
              <a:rPr lang="en-US" baseline="0" dirty="0" smtClean="0"/>
              <a:t> and cardiovascular death in diverse patients with CKD. Empagliflozin treatment was also associated with a 14% reduction in risk of hospitalization from any cause. </a:t>
            </a:r>
          </a:p>
          <a:p>
            <a:r>
              <a:rPr lang="en-US" baseline="0" dirty="0" smtClean="0"/>
              <a:t>The CREDENCE and DAPA-CKD trials had previously shown the benefits of SGLT2i in patients with CKD. The CREDENCE study required study participants to have type 2 diabetes and urine ACR</a:t>
            </a:r>
            <a:r>
              <a:rPr lang="en-US" spc="-100" baseline="0" dirty="0" smtClean="0"/>
              <a:t> </a:t>
            </a:r>
            <a:r>
              <a:rPr lang="en-US" spc="-100" baseline="0" dirty="0" smtClean="0"/>
              <a:t>≥ </a:t>
            </a:r>
            <a:r>
              <a:rPr lang="en-US" baseline="0" dirty="0" smtClean="0"/>
              <a:t>300 mg/g</a:t>
            </a:r>
            <a:r>
              <a:rPr lang="en-US" baseline="0" dirty="0" smtClean="0"/>
              <a:t>. The DAPA-CKD required participants to have urine ACR of at least </a:t>
            </a:r>
            <a:r>
              <a:rPr lang="en-US" baseline="0" dirty="0" smtClean="0"/>
              <a:t>200 mg/g</a:t>
            </a:r>
            <a:r>
              <a:rPr lang="en-US" baseline="0" dirty="0" smtClean="0"/>
              <a:t>. The minimum </a:t>
            </a:r>
            <a:r>
              <a:rPr lang="en-US" baseline="0" dirty="0" err="1" smtClean="0"/>
              <a:t>eGFR</a:t>
            </a:r>
            <a:r>
              <a:rPr lang="en-US" baseline="0" dirty="0" smtClean="0"/>
              <a:t> in the  CREDENCE study was </a:t>
            </a:r>
            <a:r>
              <a:rPr lang="en-US" baseline="0" dirty="0" smtClean="0"/>
              <a:t>30 ml/min/1.73 m2 </a:t>
            </a:r>
            <a:r>
              <a:rPr lang="en-US" baseline="0" dirty="0" smtClean="0"/>
              <a:t>and that of DAPA-CKD trial was </a:t>
            </a:r>
            <a:r>
              <a:rPr lang="en-US" baseline="0" dirty="0" smtClean="0"/>
              <a:t>25 ml/min/m2</a:t>
            </a:r>
            <a:r>
              <a:rPr lang="en-US" baseline="0" dirty="0" smtClean="0"/>
              <a:t>. The EMPA-CKD study adds to existing evidence by demonstrating these benefits in patients with a broad range of </a:t>
            </a:r>
            <a:r>
              <a:rPr lang="en-US" baseline="0" dirty="0" err="1" smtClean="0"/>
              <a:t>eGFR</a:t>
            </a:r>
            <a:r>
              <a:rPr lang="en-US" baseline="0" dirty="0" smtClean="0"/>
              <a:t> regardless of diabetes status.</a:t>
            </a:r>
            <a:endParaRPr lang="en-US" dirty="0"/>
          </a:p>
        </p:txBody>
      </p:sp>
      <p:sp>
        <p:nvSpPr>
          <p:cNvPr id="4" name="Slide Number Placeholder 3"/>
          <p:cNvSpPr>
            <a:spLocks noGrp="1"/>
          </p:cNvSpPr>
          <p:nvPr>
            <p:ph type="sldNum" sz="quarter" idx="10"/>
          </p:nvPr>
        </p:nvSpPr>
        <p:spPr/>
        <p:txBody>
          <a:bodyPr/>
          <a:lstStyle/>
          <a:p>
            <a:fld id="{79B44A92-B5AE-4091-A622-038BD15B662E}" type="slidenum">
              <a:rPr lang="en-US" smtClean="0"/>
              <a:t>18</a:t>
            </a:fld>
            <a:endParaRPr lang="en-US"/>
          </a:p>
        </p:txBody>
      </p:sp>
    </p:spTree>
    <p:extLst>
      <p:ext uri="{BB962C8B-B14F-4D97-AF65-F5344CB8AC3E}">
        <p14:creationId xmlns:p14="http://schemas.microsoft.com/office/powerpoint/2010/main" val="1709905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strengths of this study are its large size, wide range of patient profile and good adherence. Its limitation is the low rate of cardiovascular events that reduced the statistical power to assess secondary and tertiary cardiovascular outcome.</a:t>
            </a:r>
            <a:endParaRPr lang="en-US" dirty="0"/>
          </a:p>
        </p:txBody>
      </p:sp>
      <p:sp>
        <p:nvSpPr>
          <p:cNvPr id="4" name="Slide Number Placeholder 3"/>
          <p:cNvSpPr>
            <a:spLocks noGrp="1"/>
          </p:cNvSpPr>
          <p:nvPr>
            <p:ph type="sldNum" sz="quarter" idx="10"/>
          </p:nvPr>
        </p:nvSpPr>
        <p:spPr/>
        <p:txBody>
          <a:bodyPr/>
          <a:lstStyle/>
          <a:p>
            <a:fld id="{79B44A92-B5AE-4091-A622-038BD15B662E}" type="slidenum">
              <a:rPr lang="en-US" smtClean="0"/>
              <a:t>19</a:t>
            </a:fld>
            <a:endParaRPr lang="en-US"/>
          </a:p>
        </p:txBody>
      </p:sp>
    </p:spTree>
    <p:extLst>
      <p:ext uri="{BB962C8B-B14F-4D97-AF65-F5344CB8AC3E}">
        <p14:creationId xmlns:p14="http://schemas.microsoft.com/office/powerpoint/2010/main" val="1238514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44A92-B5AE-4091-A622-038BD15B662E}" type="slidenum">
              <a:rPr lang="en-US" smtClean="0"/>
              <a:t>20</a:t>
            </a:fld>
            <a:endParaRPr lang="en-US"/>
          </a:p>
        </p:txBody>
      </p:sp>
    </p:spTree>
    <p:extLst>
      <p:ext uri="{BB962C8B-B14F-4D97-AF65-F5344CB8AC3E}">
        <p14:creationId xmlns:p14="http://schemas.microsoft.com/office/powerpoint/2010/main" val="375362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is a deep dive into the EMPA-CKD trial which investigated the effect of treating patients with </a:t>
            </a:r>
            <a:r>
              <a:rPr lang="en-US" baseline="0" dirty="0" err="1" smtClean="0"/>
              <a:t>empaliflozin</a:t>
            </a:r>
            <a:r>
              <a:rPr lang="en-US" baseline="0" dirty="0" smtClean="0"/>
              <a:t> versus placebo.</a:t>
            </a:r>
            <a:endParaRPr lang="en-US" dirty="0"/>
          </a:p>
        </p:txBody>
      </p:sp>
      <p:sp>
        <p:nvSpPr>
          <p:cNvPr id="4" name="Slide Number Placeholder 3"/>
          <p:cNvSpPr>
            <a:spLocks noGrp="1"/>
          </p:cNvSpPr>
          <p:nvPr>
            <p:ph type="sldNum" sz="quarter" idx="10"/>
          </p:nvPr>
        </p:nvSpPr>
        <p:spPr/>
        <p:txBody>
          <a:bodyPr/>
          <a:lstStyle/>
          <a:p>
            <a:fld id="{79B44A92-B5AE-4091-A622-038BD15B662E}" type="slidenum">
              <a:rPr lang="en-US" smtClean="0"/>
              <a:t>3</a:t>
            </a:fld>
            <a:endParaRPr lang="en-US"/>
          </a:p>
        </p:txBody>
      </p:sp>
    </p:spTree>
    <p:extLst>
      <p:ext uri="{BB962C8B-B14F-4D97-AF65-F5344CB8AC3E}">
        <p14:creationId xmlns:p14="http://schemas.microsoft.com/office/powerpoint/2010/main" val="147711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a:t>
            </a:r>
            <a:r>
              <a:rPr lang="en-US" baseline="0" dirty="0" smtClean="0"/>
              <a:t> the finding and relevance.</a:t>
            </a:r>
            <a:endParaRPr lang="en-US" dirty="0"/>
          </a:p>
        </p:txBody>
      </p:sp>
      <p:sp>
        <p:nvSpPr>
          <p:cNvPr id="4" name="Slide Number Placeholder 3"/>
          <p:cNvSpPr>
            <a:spLocks noGrp="1"/>
          </p:cNvSpPr>
          <p:nvPr>
            <p:ph type="sldNum" sz="quarter" idx="10"/>
          </p:nvPr>
        </p:nvSpPr>
        <p:spPr/>
        <p:txBody>
          <a:bodyPr/>
          <a:lstStyle/>
          <a:p>
            <a:fld id="{79B44A92-B5AE-4091-A622-038BD15B662E}" type="slidenum">
              <a:rPr lang="en-US" smtClean="0"/>
              <a:t>4</a:t>
            </a:fld>
            <a:endParaRPr lang="en-US"/>
          </a:p>
        </p:txBody>
      </p:sp>
    </p:spTree>
    <p:extLst>
      <p:ext uri="{BB962C8B-B14F-4D97-AF65-F5344CB8AC3E}">
        <p14:creationId xmlns:p14="http://schemas.microsoft.com/office/powerpoint/2010/main" val="254724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Chronic kidney disease (CKD) </a:t>
            </a:r>
            <a:r>
              <a:rPr lang="en-US" dirty="0" smtClean="0"/>
              <a:t>often progresses to </a:t>
            </a:r>
            <a:r>
              <a:rPr lang="en-US" dirty="0" smtClean="0"/>
              <a:t>kidney failure with a need for renal replacement therapy. Dialysis and kidney transplantation are</a:t>
            </a:r>
            <a:r>
              <a:rPr lang="en-US" baseline="0" dirty="0" smtClean="0"/>
              <a:t> associated with reduced quality of life, morbidity and mortality.</a:t>
            </a:r>
            <a:endParaRPr lang="en-US" dirty="0" smtClean="0"/>
          </a:p>
          <a:p>
            <a:r>
              <a:rPr lang="en-US" dirty="0" smtClean="0"/>
              <a:t>Decreased </a:t>
            </a:r>
            <a:r>
              <a:rPr lang="en-US" dirty="0" err="1" smtClean="0"/>
              <a:t>eGFR</a:t>
            </a:r>
            <a:r>
              <a:rPr lang="en-US" dirty="0" smtClean="0"/>
              <a:t> and albuminuria are risk factors for progressive kidney disease.</a:t>
            </a:r>
          </a:p>
          <a:p>
            <a:endParaRPr lang="en-US" dirty="0"/>
          </a:p>
        </p:txBody>
      </p:sp>
      <p:sp>
        <p:nvSpPr>
          <p:cNvPr id="4" name="Slide Number Placeholder 3"/>
          <p:cNvSpPr>
            <a:spLocks noGrp="1"/>
          </p:cNvSpPr>
          <p:nvPr>
            <p:ph type="sldNum" sz="quarter" idx="10"/>
          </p:nvPr>
        </p:nvSpPr>
        <p:spPr/>
        <p:txBody>
          <a:bodyPr/>
          <a:lstStyle/>
          <a:p>
            <a:fld id="{79B44A92-B5AE-4091-A622-038BD15B662E}" type="slidenum">
              <a:rPr lang="en-US" smtClean="0"/>
              <a:t>5</a:t>
            </a:fld>
            <a:endParaRPr lang="en-US"/>
          </a:p>
        </p:txBody>
      </p:sp>
    </p:spTree>
    <p:extLst>
      <p:ext uri="{BB962C8B-B14F-4D97-AF65-F5344CB8AC3E}">
        <p14:creationId xmlns:p14="http://schemas.microsoft.com/office/powerpoint/2010/main" val="3942740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has demonstrated the ability of drugs like renin angiotensin system inhibitors, sodium-glucose</a:t>
            </a:r>
            <a:r>
              <a:rPr lang="en-US" baseline="0" dirty="0" smtClean="0"/>
              <a:t> cotransporter 2 </a:t>
            </a:r>
            <a:r>
              <a:rPr lang="en-US" baseline="0" dirty="0" smtClean="0"/>
              <a:t>inhibitors (SGLT2i) </a:t>
            </a:r>
            <a:r>
              <a:rPr lang="en-US" baseline="0" dirty="0" smtClean="0"/>
              <a:t>and </a:t>
            </a:r>
            <a:r>
              <a:rPr lang="en-US" baseline="0" dirty="0" err="1" smtClean="0"/>
              <a:t>finerenone</a:t>
            </a:r>
            <a:r>
              <a:rPr lang="en-US" dirty="0" smtClean="0"/>
              <a:t> to slow CKD progression in patients with diabetes and high-level albuminuria.</a:t>
            </a:r>
          </a:p>
          <a:p>
            <a:r>
              <a:rPr lang="en-US" dirty="0" err="1" smtClean="0"/>
              <a:t>Dapagliflozin</a:t>
            </a:r>
            <a:r>
              <a:rPr lang="en-US" dirty="0" smtClean="0"/>
              <a:t>, an SGLT2i, provided </a:t>
            </a:r>
            <a:r>
              <a:rPr lang="en-US" dirty="0" err="1" smtClean="0"/>
              <a:t>renoprotection</a:t>
            </a:r>
            <a:r>
              <a:rPr lang="en-US" dirty="0" smtClean="0"/>
              <a:t> to non-diabetic patients with albuminuria in one study. Limited information is available on its efficacy in patients with </a:t>
            </a:r>
            <a:r>
              <a:rPr lang="en-US" dirty="0" err="1" smtClean="0"/>
              <a:t>eGFR</a:t>
            </a:r>
            <a:r>
              <a:rPr lang="en-US" dirty="0" smtClean="0"/>
              <a:t>&lt;30 ml/min/1.73 m</a:t>
            </a:r>
            <a:r>
              <a:rPr lang="en-US" baseline="30000" dirty="0" smtClean="0"/>
              <a:t>2</a:t>
            </a:r>
            <a:r>
              <a:rPr lang="en-US" dirty="0" smtClean="0"/>
              <a:t>.</a:t>
            </a:r>
            <a:endParaRPr lang="en-US" dirty="0" smtClean="0"/>
          </a:p>
          <a:p>
            <a:r>
              <a:rPr lang="en-US" dirty="0" smtClean="0"/>
              <a:t>Many CKD patients do not have diabetes or significant albuminuria,</a:t>
            </a:r>
            <a:r>
              <a:rPr lang="en-US" baseline="0" dirty="0" smtClean="0"/>
              <a:t> and a</a:t>
            </a:r>
            <a:r>
              <a:rPr lang="en-US" dirty="0" smtClean="0"/>
              <a:t>n ongoing need to slow CKD progression </a:t>
            </a:r>
            <a:r>
              <a:rPr lang="en-US" dirty="0" smtClean="0"/>
              <a:t>persists.</a:t>
            </a:r>
            <a:endParaRPr lang="en-US" dirty="0"/>
          </a:p>
        </p:txBody>
      </p:sp>
      <p:sp>
        <p:nvSpPr>
          <p:cNvPr id="4" name="Slide Number Placeholder 3"/>
          <p:cNvSpPr>
            <a:spLocks noGrp="1"/>
          </p:cNvSpPr>
          <p:nvPr>
            <p:ph type="sldNum" sz="quarter" idx="10"/>
          </p:nvPr>
        </p:nvSpPr>
        <p:spPr/>
        <p:txBody>
          <a:bodyPr/>
          <a:lstStyle/>
          <a:p>
            <a:fld id="{79B44A92-B5AE-4091-A622-038BD15B662E}" type="slidenum">
              <a:rPr lang="en-US" smtClean="0"/>
              <a:t>6</a:t>
            </a:fld>
            <a:endParaRPr lang="en-US"/>
          </a:p>
        </p:txBody>
      </p:sp>
    </p:spTree>
    <p:extLst>
      <p:ext uri="{BB962C8B-B14F-4D97-AF65-F5344CB8AC3E}">
        <p14:creationId xmlns:p14="http://schemas.microsoft.com/office/powerpoint/2010/main" val="1947492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smtClean="0"/>
              <a:t>EMPA-KIDNEY study </a:t>
            </a:r>
            <a:r>
              <a:rPr lang="en-US" baseline="0" dirty="0" smtClean="0"/>
              <a:t>aimed to investigate the effect of </a:t>
            </a:r>
            <a:r>
              <a:rPr lang="en-US" baseline="0" dirty="0" err="1" smtClean="0"/>
              <a:t>empagliflozin</a:t>
            </a:r>
            <a:r>
              <a:rPr lang="en-US" baseline="0" dirty="0" smtClean="0"/>
              <a:t> on CKD progression, cardiovascular disease and safety in a diverse group of people with CKD. The study population would include people with and without diabetes, those with </a:t>
            </a:r>
            <a:r>
              <a:rPr lang="en-US" baseline="0" dirty="0" err="1" smtClean="0"/>
              <a:t>eGFR</a:t>
            </a:r>
            <a:r>
              <a:rPr lang="en-US" baseline="0" dirty="0" smtClean="0"/>
              <a:t> of at least </a:t>
            </a:r>
            <a:r>
              <a:rPr lang="en-US" baseline="0" dirty="0" smtClean="0"/>
              <a:t>20 ml/min/1.73 m2 </a:t>
            </a:r>
            <a:r>
              <a:rPr lang="en-US" baseline="0" dirty="0" smtClean="0"/>
              <a:t>and those with high- and low level albuminuria.</a:t>
            </a:r>
            <a:endParaRPr lang="en-US" dirty="0"/>
          </a:p>
        </p:txBody>
      </p:sp>
      <p:sp>
        <p:nvSpPr>
          <p:cNvPr id="4" name="Slide Number Placeholder 3"/>
          <p:cNvSpPr>
            <a:spLocks noGrp="1"/>
          </p:cNvSpPr>
          <p:nvPr>
            <p:ph type="sldNum" sz="quarter" idx="10"/>
          </p:nvPr>
        </p:nvSpPr>
        <p:spPr/>
        <p:txBody>
          <a:bodyPr/>
          <a:lstStyle/>
          <a:p>
            <a:fld id="{79B44A92-B5AE-4091-A622-038BD15B662E}" type="slidenum">
              <a:rPr lang="en-US" smtClean="0"/>
              <a:t>7</a:t>
            </a:fld>
            <a:endParaRPr lang="en-US"/>
          </a:p>
        </p:txBody>
      </p:sp>
    </p:spTree>
    <p:extLst>
      <p:ext uri="{BB962C8B-B14F-4D97-AF65-F5344CB8AC3E}">
        <p14:creationId xmlns:p14="http://schemas.microsoft.com/office/powerpoint/2010/main" val="1780127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double blinded, placebo-controlled study was conducted in 241 centers in 8 countries. Race</a:t>
            </a:r>
            <a:r>
              <a:rPr lang="en-US" baseline="0" dirty="0" smtClean="0"/>
              <a:t> adjusted </a:t>
            </a:r>
            <a:r>
              <a:rPr lang="en-US" baseline="0" dirty="0" err="1" smtClean="0"/>
              <a:t>eGFR</a:t>
            </a:r>
            <a:r>
              <a:rPr lang="en-US" baseline="0" dirty="0" smtClean="0"/>
              <a:t> was calculated using the CKD-EPI formula. Patients with </a:t>
            </a:r>
            <a:r>
              <a:rPr lang="en-US" baseline="0" dirty="0" err="1" smtClean="0"/>
              <a:t>eGFR</a:t>
            </a:r>
            <a:r>
              <a:rPr lang="en-US" baseline="0" dirty="0" smtClean="0"/>
              <a:t> of </a:t>
            </a:r>
            <a:r>
              <a:rPr lang="en-US" baseline="0" dirty="0" smtClean="0"/>
              <a:t>at least 20 ml/min/1.73 m</a:t>
            </a:r>
            <a:r>
              <a:rPr lang="en-US" baseline="30000" dirty="0" smtClean="0"/>
              <a:t>2</a:t>
            </a:r>
            <a:r>
              <a:rPr lang="en-US" baseline="0" dirty="0" smtClean="0"/>
              <a:t> but </a:t>
            </a:r>
            <a:r>
              <a:rPr lang="en-US" spc="-100" baseline="0" dirty="0" smtClean="0"/>
              <a:t>&lt; </a:t>
            </a:r>
            <a:r>
              <a:rPr lang="en-US" baseline="0" dirty="0" smtClean="0"/>
              <a:t>45 ml/min/1.73 m</a:t>
            </a:r>
            <a:r>
              <a:rPr lang="en-US" baseline="30000" dirty="0" smtClean="0"/>
              <a:t>2</a:t>
            </a:r>
            <a:r>
              <a:rPr lang="en-US" baseline="0" dirty="0" smtClean="0"/>
              <a:t> </a:t>
            </a:r>
            <a:r>
              <a:rPr lang="en-US" baseline="0" dirty="0" smtClean="0"/>
              <a:t>were eligible to participate. Patients with </a:t>
            </a:r>
            <a:r>
              <a:rPr lang="en-US" baseline="0" dirty="0" err="1" smtClean="0"/>
              <a:t>eGFR</a:t>
            </a:r>
            <a:r>
              <a:rPr lang="en-US" baseline="0" dirty="0" smtClean="0"/>
              <a:t> of 45 </a:t>
            </a:r>
            <a:r>
              <a:rPr lang="en-US" baseline="0" dirty="0" smtClean="0"/>
              <a:t>but </a:t>
            </a:r>
            <a:r>
              <a:rPr lang="en-US" spc="-100" baseline="0" dirty="0" smtClean="0"/>
              <a:t>&lt; </a:t>
            </a:r>
            <a:r>
              <a:rPr lang="en-US" baseline="0" dirty="0" smtClean="0"/>
              <a:t>90 ml/min/1.73 m</a:t>
            </a:r>
            <a:r>
              <a:rPr lang="en-US" baseline="30000" dirty="0" smtClean="0"/>
              <a:t>2</a:t>
            </a:r>
            <a:r>
              <a:rPr lang="en-US" baseline="0" dirty="0" smtClean="0"/>
              <a:t> </a:t>
            </a:r>
            <a:r>
              <a:rPr lang="en-US" baseline="0" dirty="0" smtClean="0"/>
              <a:t>AND urine </a:t>
            </a:r>
            <a:r>
              <a:rPr lang="en-US" baseline="0" dirty="0" smtClean="0"/>
              <a:t>ACR</a:t>
            </a:r>
            <a:r>
              <a:rPr lang="en-US" spc="-100" baseline="0" dirty="0" smtClean="0"/>
              <a:t> &gt; </a:t>
            </a:r>
            <a:r>
              <a:rPr lang="en-US" baseline="0" dirty="0" smtClean="0"/>
              <a:t>200 mg/g </a:t>
            </a:r>
            <a:r>
              <a:rPr lang="en-US" baseline="0" dirty="0" smtClean="0"/>
              <a:t>were also eligible if they were on a single agent renin angiotensin aldosterone inhibitor or couldn’t tolerate RAS. Patients with polycystic kidney disease or a transplanted kidney were excluded from the study.</a:t>
            </a:r>
            <a:endParaRPr lang="en-US" dirty="0"/>
          </a:p>
        </p:txBody>
      </p:sp>
      <p:sp>
        <p:nvSpPr>
          <p:cNvPr id="4" name="Slide Number Placeholder 3"/>
          <p:cNvSpPr>
            <a:spLocks noGrp="1"/>
          </p:cNvSpPr>
          <p:nvPr>
            <p:ph type="sldNum" sz="quarter" idx="10"/>
          </p:nvPr>
        </p:nvSpPr>
        <p:spPr/>
        <p:txBody>
          <a:bodyPr/>
          <a:lstStyle/>
          <a:p>
            <a:fld id="{79B44A92-B5AE-4091-A622-038BD15B662E}" type="slidenum">
              <a:rPr lang="en-US" smtClean="0"/>
              <a:t>8</a:t>
            </a:fld>
            <a:endParaRPr lang="en-US"/>
          </a:p>
        </p:txBody>
      </p:sp>
    </p:spTree>
    <p:extLst>
      <p:ext uri="{BB962C8B-B14F-4D97-AF65-F5344CB8AC3E}">
        <p14:creationId xmlns:p14="http://schemas.microsoft.com/office/powerpoint/2010/main" val="2123755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primary outcome was the first occurrence of kidney disease progression or death</a:t>
            </a:r>
            <a:r>
              <a:rPr lang="en-US" baseline="0" dirty="0" smtClean="0"/>
              <a:t> from cardiovascular causes. Kidney disease progression was defined as the initiation of maintenance dialysis, receipt of a kidney transplant, a sustained decrease in </a:t>
            </a:r>
            <a:r>
              <a:rPr lang="en-US" baseline="0" dirty="0" err="1" smtClean="0"/>
              <a:t>eGFR</a:t>
            </a:r>
            <a:r>
              <a:rPr lang="en-US" baseline="0" dirty="0" smtClean="0"/>
              <a:t> to </a:t>
            </a:r>
            <a:r>
              <a:rPr lang="en-US" spc="-100" baseline="0" dirty="0" smtClean="0"/>
              <a:t>&lt; 1</a:t>
            </a:r>
            <a:r>
              <a:rPr lang="en-US" baseline="0" dirty="0" smtClean="0"/>
              <a:t>0 ml/min/m</a:t>
            </a:r>
            <a:r>
              <a:rPr lang="en-US" baseline="30000" dirty="0" smtClean="0"/>
              <a:t>2</a:t>
            </a:r>
            <a:r>
              <a:rPr lang="en-US" baseline="0" dirty="0" smtClean="0"/>
              <a:t> </a:t>
            </a:r>
            <a:r>
              <a:rPr lang="en-US" baseline="0" dirty="0" smtClean="0"/>
              <a:t>or a sustained decrease of at least 40% from baseline or death from renal causes.</a:t>
            </a:r>
          </a:p>
          <a:p>
            <a:r>
              <a:rPr lang="en-US" baseline="0" dirty="0" smtClean="0"/>
              <a:t>The secondary outcomes were a composite of hospitalization for heart failure or death from cardiovascular causes, all-cause hospitalization, death from any </a:t>
            </a:r>
            <a:r>
              <a:rPr lang="en-US" baseline="0" dirty="0" smtClean="0"/>
              <a:t>cause.</a:t>
            </a:r>
            <a:endParaRPr lang="en-US" dirty="0"/>
          </a:p>
        </p:txBody>
      </p:sp>
      <p:sp>
        <p:nvSpPr>
          <p:cNvPr id="4" name="Slide Number Placeholder 3"/>
          <p:cNvSpPr>
            <a:spLocks noGrp="1"/>
          </p:cNvSpPr>
          <p:nvPr>
            <p:ph type="sldNum" sz="quarter" idx="10"/>
          </p:nvPr>
        </p:nvSpPr>
        <p:spPr/>
        <p:txBody>
          <a:bodyPr/>
          <a:lstStyle/>
          <a:p>
            <a:fld id="{79B44A92-B5AE-4091-A622-038BD15B662E}" type="slidenum">
              <a:rPr lang="en-US" smtClean="0"/>
              <a:t>9</a:t>
            </a:fld>
            <a:endParaRPr lang="en-US"/>
          </a:p>
        </p:txBody>
      </p:sp>
    </p:spTree>
    <p:extLst>
      <p:ext uri="{BB962C8B-B14F-4D97-AF65-F5344CB8AC3E}">
        <p14:creationId xmlns:p14="http://schemas.microsoft.com/office/powerpoint/2010/main" val="1323231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Eight thousand five hundred and forty four potential </a:t>
            </a:r>
            <a:r>
              <a:rPr lang="en-US" baseline="0" dirty="0" smtClean="0"/>
              <a:t>participants were screened. </a:t>
            </a:r>
            <a:r>
              <a:rPr lang="en-US" baseline="0" dirty="0" smtClean="0"/>
              <a:t>Of these, 8184 </a:t>
            </a:r>
            <a:r>
              <a:rPr lang="en-US" baseline="0" dirty="0" smtClean="0"/>
              <a:t>entered into the </a:t>
            </a:r>
            <a:r>
              <a:rPr lang="en-US" baseline="0" dirty="0" err="1" smtClean="0"/>
              <a:t>prerandomization</a:t>
            </a:r>
            <a:r>
              <a:rPr lang="en-US" baseline="0" dirty="0" smtClean="0"/>
              <a:t> run in phase and </a:t>
            </a:r>
            <a:r>
              <a:rPr lang="en-US" baseline="0" dirty="0" smtClean="0"/>
              <a:t>6609 </a:t>
            </a:r>
            <a:r>
              <a:rPr lang="en-US" baseline="0" dirty="0" smtClean="0"/>
              <a:t>participants were </a:t>
            </a:r>
            <a:r>
              <a:rPr lang="en-US" baseline="0" dirty="0" smtClean="0"/>
              <a:t>randomized with 3304 enrolled </a:t>
            </a:r>
            <a:r>
              <a:rPr lang="en-US" baseline="0" dirty="0" smtClean="0"/>
              <a:t>into the </a:t>
            </a:r>
            <a:r>
              <a:rPr lang="en-US" baseline="0" dirty="0" err="1" smtClean="0"/>
              <a:t>empagliflozin</a:t>
            </a:r>
            <a:r>
              <a:rPr lang="en-US" baseline="0" dirty="0" smtClean="0"/>
              <a:t> group and 3305 to the placebo group.</a:t>
            </a:r>
          </a:p>
          <a:p>
            <a:r>
              <a:rPr lang="en-US" baseline="0" dirty="0" smtClean="0"/>
              <a:t>The trial was stopped early when the conditions for early stopping were met. The median follow up was 2 years. </a:t>
            </a:r>
            <a:endParaRPr lang="en-US" baseline="0" dirty="0" smtClean="0"/>
          </a:p>
          <a:p>
            <a:r>
              <a:rPr lang="en-US" baseline="0" dirty="0" smtClean="0"/>
              <a:t>By </a:t>
            </a:r>
            <a:r>
              <a:rPr lang="en-US" baseline="0" dirty="0" smtClean="0"/>
              <a:t>the end of the study, 16.9% of the </a:t>
            </a:r>
            <a:r>
              <a:rPr lang="en-US" baseline="0" dirty="0" err="1" smtClean="0"/>
              <a:t>empaglifozin</a:t>
            </a:r>
            <a:r>
              <a:rPr lang="en-US" baseline="0" dirty="0" smtClean="0"/>
              <a:t> group and </a:t>
            </a:r>
            <a:r>
              <a:rPr lang="en-US" baseline="0" dirty="0" smtClean="0"/>
              <a:t>19.4% </a:t>
            </a:r>
            <a:r>
              <a:rPr lang="en-US" baseline="0" dirty="0" smtClean="0"/>
              <a:t>of the placebo group discontinued treatment for various reasons.</a:t>
            </a:r>
            <a:endParaRPr lang="en-US" dirty="0"/>
          </a:p>
        </p:txBody>
      </p:sp>
      <p:sp>
        <p:nvSpPr>
          <p:cNvPr id="4" name="Slide Number Placeholder 3"/>
          <p:cNvSpPr>
            <a:spLocks noGrp="1"/>
          </p:cNvSpPr>
          <p:nvPr>
            <p:ph type="sldNum" sz="quarter" idx="10"/>
          </p:nvPr>
        </p:nvSpPr>
        <p:spPr/>
        <p:txBody>
          <a:bodyPr/>
          <a:lstStyle/>
          <a:p>
            <a:fld id="{79B44A92-B5AE-4091-A622-038BD15B662E}" type="slidenum">
              <a:rPr lang="en-US" smtClean="0"/>
              <a:t>10</a:t>
            </a:fld>
            <a:endParaRPr lang="en-US"/>
          </a:p>
        </p:txBody>
      </p:sp>
    </p:spTree>
    <p:extLst>
      <p:ext uri="{BB962C8B-B14F-4D97-AF65-F5344CB8AC3E}">
        <p14:creationId xmlns:p14="http://schemas.microsoft.com/office/powerpoint/2010/main" val="176868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3AC710-0074-44F6-B702-7A5CB9446AEA}" type="datetimeFigureOut">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A6F18-8CC7-4E00-BEBC-0F6DF0A720EF}" type="slidenum">
              <a:rPr lang="en-US" smtClean="0"/>
              <a:t>‹#›</a:t>
            </a:fld>
            <a:endParaRPr lang="en-US"/>
          </a:p>
        </p:txBody>
      </p:sp>
    </p:spTree>
    <p:extLst>
      <p:ext uri="{BB962C8B-B14F-4D97-AF65-F5344CB8AC3E}">
        <p14:creationId xmlns:p14="http://schemas.microsoft.com/office/powerpoint/2010/main" val="357576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AC710-0074-44F6-B702-7A5CB9446AEA}" type="datetimeFigureOut">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A6F18-8CC7-4E00-BEBC-0F6DF0A720EF}" type="slidenum">
              <a:rPr lang="en-US" smtClean="0"/>
              <a:t>‹#›</a:t>
            </a:fld>
            <a:endParaRPr lang="en-US"/>
          </a:p>
        </p:txBody>
      </p:sp>
    </p:spTree>
    <p:extLst>
      <p:ext uri="{BB962C8B-B14F-4D97-AF65-F5344CB8AC3E}">
        <p14:creationId xmlns:p14="http://schemas.microsoft.com/office/powerpoint/2010/main" val="17774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AC710-0074-44F6-B702-7A5CB9446AEA}" type="datetimeFigureOut">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A6F18-8CC7-4E00-BEBC-0F6DF0A720EF}" type="slidenum">
              <a:rPr lang="en-US" smtClean="0"/>
              <a:t>‹#›</a:t>
            </a:fld>
            <a:endParaRPr lang="en-US"/>
          </a:p>
        </p:txBody>
      </p:sp>
    </p:spTree>
    <p:extLst>
      <p:ext uri="{BB962C8B-B14F-4D97-AF65-F5344CB8AC3E}">
        <p14:creationId xmlns:p14="http://schemas.microsoft.com/office/powerpoint/2010/main" val="7301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AC710-0074-44F6-B702-7A5CB9446AEA}" type="datetimeFigureOut">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A6F18-8CC7-4E00-BEBC-0F6DF0A720EF}" type="slidenum">
              <a:rPr lang="en-US" smtClean="0"/>
              <a:t>‹#›</a:t>
            </a:fld>
            <a:endParaRPr lang="en-US"/>
          </a:p>
        </p:txBody>
      </p:sp>
    </p:spTree>
    <p:extLst>
      <p:ext uri="{BB962C8B-B14F-4D97-AF65-F5344CB8AC3E}">
        <p14:creationId xmlns:p14="http://schemas.microsoft.com/office/powerpoint/2010/main" val="1954154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3AC710-0074-44F6-B702-7A5CB9446AEA}" type="datetimeFigureOut">
              <a:rPr lang="en-US" smtClean="0"/>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A6F18-8CC7-4E00-BEBC-0F6DF0A720EF}" type="slidenum">
              <a:rPr lang="en-US" smtClean="0"/>
              <a:t>‹#›</a:t>
            </a:fld>
            <a:endParaRPr lang="en-US"/>
          </a:p>
        </p:txBody>
      </p:sp>
    </p:spTree>
    <p:extLst>
      <p:ext uri="{BB962C8B-B14F-4D97-AF65-F5344CB8AC3E}">
        <p14:creationId xmlns:p14="http://schemas.microsoft.com/office/powerpoint/2010/main" val="194877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3AC710-0074-44F6-B702-7A5CB9446AEA}" type="datetimeFigureOut">
              <a:rPr lang="en-US" smtClean="0"/>
              <a:t>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A6F18-8CC7-4E00-BEBC-0F6DF0A720EF}" type="slidenum">
              <a:rPr lang="en-US" smtClean="0"/>
              <a:t>‹#›</a:t>
            </a:fld>
            <a:endParaRPr lang="en-US"/>
          </a:p>
        </p:txBody>
      </p:sp>
    </p:spTree>
    <p:extLst>
      <p:ext uri="{BB962C8B-B14F-4D97-AF65-F5344CB8AC3E}">
        <p14:creationId xmlns:p14="http://schemas.microsoft.com/office/powerpoint/2010/main" val="1737537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3AC710-0074-44F6-B702-7A5CB9446AEA}" type="datetimeFigureOut">
              <a:rPr lang="en-US" smtClean="0"/>
              <a:t>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0A6F18-8CC7-4E00-BEBC-0F6DF0A720EF}" type="slidenum">
              <a:rPr lang="en-US" smtClean="0"/>
              <a:t>‹#›</a:t>
            </a:fld>
            <a:endParaRPr lang="en-US"/>
          </a:p>
        </p:txBody>
      </p:sp>
    </p:spTree>
    <p:extLst>
      <p:ext uri="{BB962C8B-B14F-4D97-AF65-F5344CB8AC3E}">
        <p14:creationId xmlns:p14="http://schemas.microsoft.com/office/powerpoint/2010/main" val="180970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3AC710-0074-44F6-B702-7A5CB9446AEA}" type="datetimeFigureOut">
              <a:rPr lang="en-US" smtClean="0"/>
              <a:t>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0A6F18-8CC7-4E00-BEBC-0F6DF0A720EF}" type="slidenum">
              <a:rPr lang="en-US" smtClean="0"/>
              <a:t>‹#›</a:t>
            </a:fld>
            <a:endParaRPr lang="en-US"/>
          </a:p>
        </p:txBody>
      </p:sp>
    </p:spTree>
    <p:extLst>
      <p:ext uri="{BB962C8B-B14F-4D97-AF65-F5344CB8AC3E}">
        <p14:creationId xmlns:p14="http://schemas.microsoft.com/office/powerpoint/2010/main" val="1381075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AC710-0074-44F6-B702-7A5CB9446AEA}" type="datetimeFigureOut">
              <a:rPr lang="en-US" smtClean="0"/>
              <a:t>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0A6F18-8CC7-4E00-BEBC-0F6DF0A720EF}" type="slidenum">
              <a:rPr lang="en-US" smtClean="0"/>
              <a:t>‹#›</a:t>
            </a:fld>
            <a:endParaRPr lang="en-US"/>
          </a:p>
        </p:txBody>
      </p:sp>
    </p:spTree>
    <p:extLst>
      <p:ext uri="{BB962C8B-B14F-4D97-AF65-F5344CB8AC3E}">
        <p14:creationId xmlns:p14="http://schemas.microsoft.com/office/powerpoint/2010/main" val="124559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AC710-0074-44F6-B702-7A5CB9446AEA}" type="datetimeFigureOut">
              <a:rPr lang="en-US" smtClean="0"/>
              <a:t>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A6F18-8CC7-4E00-BEBC-0F6DF0A720EF}" type="slidenum">
              <a:rPr lang="en-US" smtClean="0"/>
              <a:t>‹#›</a:t>
            </a:fld>
            <a:endParaRPr lang="en-US"/>
          </a:p>
        </p:txBody>
      </p:sp>
    </p:spTree>
    <p:extLst>
      <p:ext uri="{BB962C8B-B14F-4D97-AF65-F5344CB8AC3E}">
        <p14:creationId xmlns:p14="http://schemas.microsoft.com/office/powerpoint/2010/main" val="3058777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AC710-0074-44F6-B702-7A5CB9446AEA}" type="datetimeFigureOut">
              <a:rPr lang="en-US" smtClean="0"/>
              <a:t>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A6F18-8CC7-4E00-BEBC-0F6DF0A720EF}" type="slidenum">
              <a:rPr lang="en-US" smtClean="0"/>
              <a:t>‹#›</a:t>
            </a:fld>
            <a:endParaRPr lang="en-US"/>
          </a:p>
        </p:txBody>
      </p:sp>
    </p:spTree>
    <p:extLst>
      <p:ext uri="{BB962C8B-B14F-4D97-AF65-F5344CB8AC3E}">
        <p14:creationId xmlns:p14="http://schemas.microsoft.com/office/powerpoint/2010/main" val="106197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AC710-0074-44F6-B702-7A5CB9446AEA}" type="datetimeFigureOut">
              <a:rPr lang="en-US" smtClean="0"/>
              <a:t>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A6F18-8CC7-4E00-BEBC-0F6DF0A720EF}" type="slidenum">
              <a:rPr lang="en-US" smtClean="0"/>
              <a:t>‹#›</a:t>
            </a:fld>
            <a:endParaRPr lang="en-US"/>
          </a:p>
        </p:txBody>
      </p:sp>
    </p:spTree>
    <p:extLst>
      <p:ext uri="{BB962C8B-B14F-4D97-AF65-F5344CB8AC3E}">
        <p14:creationId xmlns:p14="http://schemas.microsoft.com/office/powerpoint/2010/main" val="2885209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57102" y="716692"/>
            <a:ext cx="5745893" cy="4004233"/>
          </a:xfrm>
        </p:spPr>
        <p:txBody>
          <a:bodyPr>
            <a:normAutofit/>
          </a:bodyPr>
          <a:lstStyle/>
          <a:p>
            <a:r>
              <a:rPr lang="en-US" b="1" dirty="0" smtClean="0">
                <a:solidFill>
                  <a:srgbClr val="50006C"/>
                </a:solidFill>
              </a:rPr>
              <a:t>Empagliflozin benefits a broad range of patients with CKD</a:t>
            </a:r>
            <a:endParaRPr lang="en-US" b="1" dirty="0">
              <a:solidFill>
                <a:srgbClr val="50006C"/>
              </a:solidFill>
            </a:endParaRPr>
          </a:p>
        </p:txBody>
      </p:sp>
      <p:sp>
        <p:nvSpPr>
          <p:cNvPr id="3" name="Subtitle 2"/>
          <p:cNvSpPr>
            <a:spLocks noGrp="1"/>
          </p:cNvSpPr>
          <p:nvPr>
            <p:ph type="subTitle" idx="1"/>
          </p:nvPr>
        </p:nvSpPr>
        <p:spPr>
          <a:xfrm>
            <a:off x="6376085" y="5159269"/>
            <a:ext cx="4427838" cy="753118"/>
          </a:xfrm>
          <a:solidFill>
            <a:schemeClr val="bg1"/>
          </a:solidFill>
        </p:spPr>
        <p:txBody>
          <a:bodyPr>
            <a:normAutofit/>
          </a:bodyPr>
          <a:lstStyle/>
          <a:p>
            <a:r>
              <a:rPr lang="en-US" sz="2800" dirty="0" smtClean="0">
                <a:solidFill>
                  <a:srgbClr val="50006C"/>
                </a:solidFill>
              </a:rPr>
              <a:t>The EMPA-KIDNEY trial</a:t>
            </a:r>
            <a:endParaRPr lang="en-US" sz="2800" dirty="0">
              <a:solidFill>
                <a:srgbClr val="50006C"/>
              </a:solidFill>
            </a:endParaRPr>
          </a:p>
        </p:txBody>
      </p:sp>
      <p:pic>
        <p:nvPicPr>
          <p:cNvPr id="5" name="Picture 4"/>
          <p:cNvPicPr>
            <a:picLocks noChangeAspect="1"/>
          </p:cNvPicPr>
          <p:nvPr/>
        </p:nvPicPr>
        <p:blipFill>
          <a:blip r:embed="rId2"/>
          <a:stretch>
            <a:fillRect/>
          </a:stretch>
        </p:blipFill>
        <p:spPr>
          <a:xfrm>
            <a:off x="197709" y="716692"/>
            <a:ext cx="5871008" cy="4819136"/>
          </a:xfrm>
          <a:prstGeom prst="rect">
            <a:avLst/>
          </a:prstGeom>
          <a:solidFill>
            <a:schemeClr val="bg1"/>
          </a:solidFill>
        </p:spPr>
      </p:pic>
    </p:spTree>
    <p:extLst>
      <p:ext uri="{BB962C8B-B14F-4D97-AF65-F5344CB8AC3E}">
        <p14:creationId xmlns:p14="http://schemas.microsoft.com/office/powerpoint/2010/main" val="1478751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364"/>
            <a:ext cx="10515600" cy="1325563"/>
          </a:xfrm>
        </p:spPr>
        <p:txBody>
          <a:bodyPr/>
          <a:lstStyle/>
          <a:p>
            <a:r>
              <a:rPr lang="en-US" dirty="0" smtClean="0"/>
              <a:t>The study was stopped early after interim </a:t>
            </a:r>
            <a:r>
              <a:rPr lang="en-US" dirty="0" smtClean="0"/>
              <a:t>analysis.</a:t>
            </a:r>
            <a:endParaRPr lang="en-US" dirty="0"/>
          </a:p>
        </p:txBody>
      </p:sp>
      <p:grpSp>
        <p:nvGrpSpPr>
          <p:cNvPr id="24" name="Group 23"/>
          <p:cNvGrpSpPr/>
          <p:nvPr/>
        </p:nvGrpSpPr>
        <p:grpSpPr>
          <a:xfrm>
            <a:off x="117099" y="1651320"/>
            <a:ext cx="8292547" cy="4123420"/>
            <a:chOff x="1467679" y="2047461"/>
            <a:chExt cx="9299713" cy="4123420"/>
          </a:xfrm>
        </p:grpSpPr>
        <p:sp>
          <p:nvSpPr>
            <p:cNvPr id="4" name="Rounded Rectangle 3"/>
            <p:cNvSpPr/>
            <p:nvPr/>
          </p:nvSpPr>
          <p:spPr>
            <a:xfrm>
              <a:off x="4244009" y="2047461"/>
              <a:ext cx="3747052" cy="705678"/>
            </a:xfrm>
            <a:prstGeom prst="roundRect">
              <a:avLst/>
            </a:prstGeom>
            <a:solidFill>
              <a:srgbClr val="500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8544 screened</a:t>
              </a:r>
              <a:endParaRPr lang="en-US" sz="2000" dirty="0"/>
            </a:p>
          </p:txBody>
        </p:sp>
        <p:sp>
          <p:nvSpPr>
            <p:cNvPr id="6" name="Rounded Rectangle 5"/>
            <p:cNvSpPr/>
            <p:nvPr/>
          </p:nvSpPr>
          <p:spPr>
            <a:xfrm>
              <a:off x="4244009" y="3079836"/>
              <a:ext cx="3747052" cy="705678"/>
            </a:xfrm>
            <a:prstGeom prst="roundRect">
              <a:avLst/>
            </a:prstGeom>
            <a:solidFill>
              <a:srgbClr val="500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8184 in pre-randomization screening</a:t>
              </a:r>
              <a:endParaRPr lang="en-US" sz="2000" dirty="0"/>
            </a:p>
          </p:txBody>
        </p:sp>
        <p:sp>
          <p:nvSpPr>
            <p:cNvPr id="7" name="Rounded Rectangle 6"/>
            <p:cNvSpPr/>
            <p:nvPr/>
          </p:nvSpPr>
          <p:spPr>
            <a:xfrm>
              <a:off x="4244009" y="4112212"/>
              <a:ext cx="3747052" cy="705678"/>
            </a:xfrm>
            <a:prstGeom prst="roundRect">
              <a:avLst/>
            </a:prstGeom>
            <a:solidFill>
              <a:srgbClr val="500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6609 randomized</a:t>
              </a:r>
              <a:endParaRPr lang="en-US" sz="2000" dirty="0"/>
            </a:p>
          </p:txBody>
        </p:sp>
        <p:sp>
          <p:nvSpPr>
            <p:cNvPr id="8" name="Rounded Rectangle 7"/>
            <p:cNvSpPr/>
            <p:nvPr/>
          </p:nvSpPr>
          <p:spPr>
            <a:xfrm>
              <a:off x="7020340" y="5465203"/>
              <a:ext cx="3747052" cy="705678"/>
            </a:xfrm>
            <a:prstGeom prst="roundRect">
              <a:avLst/>
            </a:prstGeom>
            <a:solidFill>
              <a:srgbClr val="CE8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3305 in placebo group</a:t>
              </a:r>
              <a:endParaRPr lang="en-US" sz="2000" dirty="0"/>
            </a:p>
          </p:txBody>
        </p:sp>
        <p:sp>
          <p:nvSpPr>
            <p:cNvPr id="9" name="Rounded Rectangle 8"/>
            <p:cNvSpPr/>
            <p:nvPr/>
          </p:nvSpPr>
          <p:spPr>
            <a:xfrm>
              <a:off x="1467679" y="5465203"/>
              <a:ext cx="3747052" cy="705678"/>
            </a:xfrm>
            <a:prstGeom prst="roundRect">
              <a:avLst/>
            </a:prstGeom>
            <a:solidFill>
              <a:srgbClr val="CE8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3304 in </a:t>
              </a:r>
              <a:r>
                <a:rPr lang="en-US" sz="2000" dirty="0" err="1" smtClean="0"/>
                <a:t>empagliflozin</a:t>
              </a:r>
              <a:r>
                <a:rPr lang="en-US" sz="2000" dirty="0" smtClean="0"/>
                <a:t> group</a:t>
              </a:r>
              <a:endParaRPr lang="en-US" sz="2000" dirty="0"/>
            </a:p>
          </p:txBody>
        </p:sp>
        <p:cxnSp>
          <p:nvCxnSpPr>
            <p:cNvPr id="11" name="Straight Arrow Connector 10"/>
            <p:cNvCxnSpPr>
              <a:stCxn id="4" idx="2"/>
            </p:cNvCxnSpPr>
            <p:nvPr/>
          </p:nvCxnSpPr>
          <p:spPr>
            <a:xfrm>
              <a:off x="6117535" y="2753139"/>
              <a:ext cx="0" cy="2218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6" idx="2"/>
            </p:cNvCxnSpPr>
            <p:nvPr/>
          </p:nvCxnSpPr>
          <p:spPr>
            <a:xfrm>
              <a:off x="6117535" y="3785514"/>
              <a:ext cx="0" cy="2497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3341205" y="5144588"/>
              <a:ext cx="5552661" cy="19878"/>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a:stCxn id="7" idx="2"/>
            </p:cNvCxnSpPr>
            <p:nvPr/>
          </p:nvCxnSpPr>
          <p:spPr>
            <a:xfrm>
              <a:off x="6117535" y="4817890"/>
              <a:ext cx="0" cy="326698"/>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3341205" y="5154527"/>
              <a:ext cx="0" cy="3106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8893866" y="5144588"/>
              <a:ext cx="0" cy="3206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aphicFrame>
        <p:nvGraphicFramePr>
          <p:cNvPr id="25" name="Table 24"/>
          <p:cNvGraphicFramePr>
            <a:graphicFrameLocks noGrp="1"/>
          </p:cNvGraphicFramePr>
          <p:nvPr>
            <p:extLst>
              <p:ext uri="{D42A27DB-BD31-4B8C-83A1-F6EECF244321}">
                <p14:modId xmlns:p14="http://schemas.microsoft.com/office/powerpoint/2010/main" val="206375498"/>
              </p:ext>
            </p:extLst>
          </p:nvPr>
        </p:nvGraphicFramePr>
        <p:xfrm>
          <a:off x="7220607" y="1651320"/>
          <a:ext cx="4794724" cy="2700502"/>
        </p:xfrm>
        <a:graphic>
          <a:graphicData uri="http://schemas.openxmlformats.org/drawingml/2006/table">
            <a:tbl>
              <a:tblPr firstRow="1" bandRow="1">
                <a:tableStyleId>{5C22544A-7EE6-4342-B048-85BDC9FD1C3A}</a:tableStyleId>
              </a:tblPr>
              <a:tblGrid>
                <a:gridCol w="4794724">
                  <a:extLst>
                    <a:ext uri="{9D8B030D-6E8A-4147-A177-3AD203B41FA5}">
                      <a16:colId xmlns:a16="http://schemas.microsoft.com/office/drawing/2014/main" val="2867870335"/>
                    </a:ext>
                  </a:extLst>
                </a:gridCol>
              </a:tblGrid>
              <a:tr h="570734">
                <a:tc>
                  <a:txBody>
                    <a:bodyPr/>
                    <a:lstStyle/>
                    <a:p>
                      <a:pPr algn="ctr"/>
                      <a:r>
                        <a:rPr lang="en-US" sz="2400" dirty="0" smtClean="0">
                          <a:solidFill>
                            <a:schemeClr val="bg1"/>
                          </a:solidFill>
                        </a:rPr>
                        <a:t>Follow-up</a:t>
                      </a:r>
                      <a:endParaRPr lang="en-US" sz="2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50006C"/>
                    </a:solidFill>
                  </a:tcPr>
                </a:tc>
                <a:extLst>
                  <a:ext uri="{0D108BD9-81ED-4DB2-BD59-A6C34878D82A}">
                    <a16:rowId xmlns:a16="http://schemas.microsoft.com/office/drawing/2014/main" val="3805663431"/>
                  </a:ext>
                </a:extLst>
              </a:tr>
              <a:tr h="575288">
                <a:tc>
                  <a:txBody>
                    <a:bodyPr/>
                    <a:lstStyle/>
                    <a:p>
                      <a:r>
                        <a:rPr lang="en-US" sz="2400" dirty="0" smtClean="0"/>
                        <a:t>Median follow up was 2 years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952951279"/>
                  </a:ext>
                </a:extLst>
              </a:tr>
              <a:tr h="370840">
                <a:tc>
                  <a:txBody>
                    <a:bodyPr/>
                    <a:lstStyle/>
                    <a:p>
                      <a:r>
                        <a:rPr lang="en-US" sz="2400" dirty="0" smtClean="0"/>
                        <a:t>16.9% in the </a:t>
                      </a:r>
                      <a:r>
                        <a:rPr lang="en-US" sz="2400" dirty="0" err="1" smtClean="0"/>
                        <a:t>empagliflozin</a:t>
                      </a:r>
                      <a:r>
                        <a:rPr lang="en-US" sz="2400" dirty="0" smtClean="0"/>
                        <a:t> group and 19.4% in the placebo group discontinued treatment by the</a:t>
                      </a:r>
                      <a:r>
                        <a:rPr lang="en-US" sz="2400" baseline="0" dirty="0" smtClean="0"/>
                        <a:t> end of the study</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5201384"/>
                  </a:ext>
                </a:extLst>
              </a:tr>
            </a:tbl>
          </a:graphicData>
        </a:graphic>
      </p:graphicFrame>
    </p:spTree>
    <p:extLst>
      <p:ext uri="{BB962C8B-B14F-4D97-AF65-F5344CB8AC3E}">
        <p14:creationId xmlns:p14="http://schemas.microsoft.com/office/powerpoint/2010/main" val="3133914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characteristics were similar in both groups.</a:t>
            </a:r>
            <a:endParaRPr lang="en-US" dirty="0"/>
          </a:p>
        </p:txBody>
      </p:sp>
      <p:grpSp>
        <p:nvGrpSpPr>
          <p:cNvPr id="32" name="Group 31"/>
          <p:cNvGrpSpPr/>
          <p:nvPr/>
        </p:nvGrpSpPr>
        <p:grpSpPr>
          <a:xfrm>
            <a:off x="1303508" y="1690688"/>
            <a:ext cx="9947190" cy="3511378"/>
            <a:chOff x="1297459" y="2063578"/>
            <a:chExt cx="9634155" cy="2980038"/>
          </a:xfrm>
        </p:grpSpPr>
        <p:sp>
          <p:nvSpPr>
            <p:cNvPr id="5" name="Rectangle 4"/>
            <p:cNvSpPr/>
            <p:nvPr/>
          </p:nvSpPr>
          <p:spPr>
            <a:xfrm>
              <a:off x="1297459" y="3301662"/>
              <a:ext cx="2310720" cy="1741954"/>
            </a:xfrm>
            <a:prstGeom prst="rect">
              <a:avLst/>
            </a:prstGeom>
            <a:solidFill>
              <a:srgbClr val="CE8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Age</a:t>
              </a:r>
              <a:endParaRPr lang="en-US" sz="2800" dirty="0"/>
            </a:p>
          </p:txBody>
        </p:sp>
        <p:sp>
          <p:nvSpPr>
            <p:cNvPr id="6" name="Flowchart: Connector 5"/>
            <p:cNvSpPr/>
            <p:nvPr/>
          </p:nvSpPr>
          <p:spPr>
            <a:xfrm>
              <a:off x="2162067" y="2063578"/>
              <a:ext cx="581506" cy="547061"/>
            </a:xfrm>
            <a:prstGeom prst="flowChartConnector">
              <a:avLst/>
            </a:prstGeom>
            <a:solidFill>
              <a:srgbClr val="F5E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6" idx="4"/>
            </p:cNvCxnSpPr>
            <p:nvPr/>
          </p:nvCxnSpPr>
          <p:spPr>
            <a:xfrm>
              <a:off x="2452820" y="2610639"/>
              <a:ext cx="0" cy="691023"/>
            </a:xfrm>
            <a:prstGeom prst="line">
              <a:avLst/>
            </a:prstGeom>
            <a:ln w="12700">
              <a:solidFill>
                <a:srgbClr val="50006C"/>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920959" y="3289683"/>
              <a:ext cx="2208511" cy="1725100"/>
            </a:xfrm>
            <a:prstGeom prst="rect">
              <a:avLst/>
            </a:prstGeom>
            <a:solidFill>
              <a:srgbClr val="CE8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Females</a:t>
              </a:r>
              <a:endParaRPr lang="en-US" sz="2800" dirty="0"/>
            </a:p>
          </p:txBody>
        </p:sp>
        <p:sp>
          <p:nvSpPr>
            <p:cNvPr id="14" name="Flowchart: Connector 13"/>
            <p:cNvSpPr/>
            <p:nvPr/>
          </p:nvSpPr>
          <p:spPr>
            <a:xfrm>
              <a:off x="4747323" y="2063578"/>
              <a:ext cx="555785" cy="541768"/>
            </a:xfrm>
            <a:prstGeom prst="flowChartConnector">
              <a:avLst/>
            </a:prstGeom>
            <a:solidFill>
              <a:srgbClr val="F5E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4" idx="4"/>
            </p:cNvCxnSpPr>
            <p:nvPr/>
          </p:nvCxnSpPr>
          <p:spPr>
            <a:xfrm>
              <a:off x="5025216" y="2605346"/>
              <a:ext cx="0" cy="684337"/>
            </a:xfrm>
            <a:prstGeom prst="line">
              <a:avLst/>
            </a:prstGeom>
            <a:ln w="12700">
              <a:solidFill>
                <a:srgbClr val="50006C"/>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322031" y="3301662"/>
              <a:ext cx="2208511" cy="1741954"/>
            </a:xfrm>
            <a:prstGeom prst="rect">
              <a:avLst/>
            </a:prstGeom>
            <a:solidFill>
              <a:srgbClr val="CE8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a:t>
              </a:r>
              <a:r>
                <a:rPr lang="en-US" sz="2800" dirty="0" smtClean="0"/>
                <a:t>hite individuals</a:t>
              </a:r>
              <a:endParaRPr lang="en-US" sz="2800" dirty="0"/>
            </a:p>
          </p:txBody>
        </p:sp>
        <p:sp>
          <p:nvSpPr>
            <p:cNvPr id="18" name="Flowchart: Connector 17"/>
            <p:cNvSpPr/>
            <p:nvPr/>
          </p:nvSpPr>
          <p:spPr>
            <a:xfrm>
              <a:off x="7148395" y="2063578"/>
              <a:ext cx="555785" cy="547061"/>
            </a:xfrm>
            <a:prstGeom prst="flowChartConnector">
              <a:avLst/>
            </a:prstGeom>
            <a:solidFill>
              <a:srgbClr val="F5E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18" idx="4"/>
            </p:cNvCxnSpPr>
            <p:nvPr/>
          </p:nvCxnSpPr>
          <p:spPr>
            <a:xfrm>
              <a:off x="7426288" y="2610639"/>
              <a:ext cx="0" cy="691023"/>
            </a:xfrm>
            <a:prstGeom prst="line">
              <a:avLst/>
            </a:prstGeom>
            <a:ln w="12700">
              <a:solidFill>
                <a:srgbClr val="50006C"/>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701865" y="3301662"/>
              <a:ext cx="2229749" cy="1741954"/>
            </a:xfrm>
            <a:prstGeom prst="rect">
              <a:avLst/>
            </a:prstGeom>
            <a:solidFill>
              <a:srgbClr val="CE8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No prior history of diabetes </a:t>
              </a:r>
              <a:endParaRPr lang="en-US" sz="2800" dirty="0"/>
            </a:p>
          </p:txBody>
        </p:sp>
        <p:sp>
          <p:nvSpPr>
            <p:cNvPr id="22" name="Flowchart: Connector 21"/>
            <p:cNvSpPr/>
            <p:nvPr/>
          </p:nvSpPr>
          <p:spPr>
            <a:xfrm>
              <a:off x="9536175" y="2063578"/>
              <a:ext cx="561129" cy="547061"/>
            </a:xfrm>
            <a:prstGeom prst="flowChartConnector">
              <a:avLst/>
            </a:prstGeom>
            <a:solidFill>
              <a:srgbClr val="F5E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22" idx="4"/>
            </p:cNvCxnSpPr>
            <p:nvPr/>
          </p:nvCxnSpPr>
          <p:spPr>
            <a:xfrm>
              <a:off x="9816741" y="2610639"/>
              <a:ext cx="0" cy="691023"/>
            </a:xfrm>
            <a:prstGeom prst="line">
              <a:avLst/>
            </a:prstGeom>
            <a:ln w="12700">
              <a:solidFill>
                <a:srgbClr val="50006C"/>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431097" y="5302417"/>
            <a:ext cx="2043445" cy="646331"/>
          </a:xfrm>
          <a:prstGeom prst="rect">
            <a:avLst/>
          </a:prstGeom>
          <a:noFill/>
        </p:spPr>
        <p:txBody>
          <a:bodyPr wrap="none" rtlCol="0">
            <a:spAutoFit/>
          </a:bodyPr>
          <a:lstStyle/>
          <a:p>
            <a:r>
              <a:rPr lang="en-US" sz="3600" dirty="0" smtClean="0">
                <a:solidFill>
                  <a:srgbClr val="50006C"/>
                </a:solidFill>
              </a:rPr>
              <a:t>63.9</a:t>
            </a:r>
            <a:r>
              <a:rPr lang="en-US" dirty="0" smtClean="0"/>
              <a:t> </a:t>
            </a:r>
            <a:r>
              <a:rPr lang="en-US" sz="3600" dirty="0" smtClean="0">
                <a:solidFill>
                  <a:srgbClr val="50006C"/>
                </a:solidFill>
              </a:rPr>
              <a:t>years</a:t>
            </a:r>
            <a:endParaRPr lang="en-US" sz="3600" dirty="0">
              <a:solidFill>
                <a:srgbClr val="50006C"/>
              </a:solidFill>
            </a:endParaRPr>
          </a:p>
        </p:txBody>
      </p:sp>
      <p:sp>
        <p:nvSpPr>
          <p:cNvPr id="26" name="TextBox 25"/>
          <p:cNvSpPr txBox="1"/>
          <p:nvPr/>
        </p:nvSpPr>
        <p:spPr>
          <a:xfrm>
            <a:off x="4660905" y="5316142"/>
            <a:ext cx="982961" cy="646331"/>
          </a:xfrm>
          <a:prstGeom prst="rect">
            <a:avLst/>
          </a:prstGeom>
          <a:noFill/>
        </p:spPr>
        <p:txBody>
          <a:bodyPr wrap="none" rtlCol="0">
            <a:spAutoFit/>
          </a:bodyPr>
          <a:lstStyle/>
          <a:p>
            <a:r>
              <a:rPr lang="en-US" sz="3600" dirty="0" smtClean="0">
                <a:solidFill>
                  <a:srgbClr val="50006C"/>
                </a:solidFill>
              </a:rPr>
              <a:t>33%</a:t>
            </a:r>
            <a:endParaRPr lang="en-US" sz="3600" dirty="0">
              <a:solidFill>
                <a:srgbClr val="50006C"/>
              </a:solidFill>
            </a:endParaRPr>
          </a:p>
        </p:txBody>
      </p:sp>
      <p:sp>
        <p:nvSpPr>
          <p:cNvPr id="29" name="Rectangle 28"/>
          <p:cNvSpPr/>
          <p:nvPr/>
        </p:nvSpPr>
        <p:spPr>
          <a:xfrm>
            <a:off x="9799138" y="5302419"/>
            <a:ext cx="982961" cy="646331"/>
          </a:xfrm>
          <a:prstGeom prst="rect">
            <a:avLst/>
          </a:prstGeom>
        </p:spPr>
        <p:txBody>
          <a:bodyPr wrap="none">
            <a:spAutoFit/>
          </a:bodyPr>
          <a:lstStyle/>
          <a:p>
            <a:r>
              <a:rPr lang="en-US" sz="3600" dirty="0">
                <a:solidFill>
                  <a:srgbClr val="50006C"/>
                </a:solidFill>
              </a:rPr>
              <a:t>54%</a:t>
            </a:r>
          </a:p>
        </p:txBody>
      </p:sp>
      <p:sp>
        <p:nvSpPr>
          <p:cNvPr id="31" name="Rectangle 30"/>
          <p:cNvSpPr/>
          <p:nvPr/>
        </p:nvSpPr>
        <p:spPr>
          <a:xfrm>
            <a:off x="7106126" y="5302418"/>
            <a:ext cx="982961" cy="646331"/>
          </a:xfrm>
          <a:prstGeom prst="rect">
            <a:avLst/>
          </a:prstGeom>
        </p:spPr>
        <p:txBody>
          <a:bodyPr wrap="none">
            <a:spAutoFit/>
          </a:bodyPr>
          <a:lstStyle/>
          <a:p>
            <a:r>
              <a:rPr lang="en-US" sz="3600" dirty="0">
                <a:solidFill>
                  <a:srgbClr val="50006C"/>
                </a:solidFill>
              </a:rPr>
              <a:t>59%</a:t>
            </a:r>
          </a:p>
        </p:txBody>
      </p:sp>
      <p:sp>
        <p:nvSpPr>
          <p:cNvPr id="33" name="TextBox 32"/>
          <p:cNvSpPr txBox="1"/>
          <p:nvPr/>
        </p:nvSpPr>
        <p:spPr>
          <a:xfrm>
            <a:off x="0" y="6550223"/>
            <a:ext cx="6277103" cy="307777"/>
          </a:xfrm>
          <a:prstGeom prst="rect">
            <a:avLst/>
          </a:prstGeom>
          <a:noFill/>
        </p:spPr>
        <p:txBody>
          <a:bodyPr wrap="none" rtlCol="0">
            <a:spAutoFit/>
          </a:bodyPr>
          <a:lstStyle/>
          <a:p>
            <a:r>
              <a:rPr lang="en-US" sz="1400" dirty="0" smtClean="0"/>
              <a:t>The EMPA-KIDNEY collaborative group N </a:t>
            </a:r>
            <a:r>
              <a:rPr lang="en-US" sz="1400" dirty="0" err="1" smtClean="0"/>
              <a:t>Engl</a:t>
            </a:r>
            <a:r>
              <a:rPr lang="en-US" sz="1400" dirty="0" smtClean="0"/>
              <a:t> J Med. 2023 Jan 12; 388(2): 117–127. </a:t>
            </a:r>
            <a:endParaRPr lang="en-US" sz="1400" dirty="0"/>
          </a:p>
        </p:txBody>
      </p:sp>
    </p:spTree>
    <p:extLst>
      <p:ext uri="{BB962C8B-B14F-4D97-AF65-F5344CB8AC3E}">
        <p14:creationId xmlns:p14="http://schemas.microsoft.com/office/powerpoint/2010/main" val="2275103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Empagliflozin led to fewer kidney disease progression and cardiovascular death.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5503591"/>
              </p:ext>
            </p:extLst>
          </p:nvPr>
        </p:nvGraphicFramePr>
        <p:xfrm>
          <a:off x="6437244" y="1375723"/>
          <a:ext cx="5413512" cy="4725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70339033"/>
              </p:ext>
            </p:extLst>
          </p:nvPr>
        </p:nvGraphicFramePr>
        <p:xfrm>
          <a:off x="186355" y="2011681"/>
          <a:ext cx="6238196" cy="3803237"/>
        </p:xfrm>
        <a:graphic>
          <a:graphicData uri="http://schemas.openxmlformats.org/drawingml/2006/table">
            <a:tbl>
              <a:tblPr firstRow="1" bandRow="1">
                <a:tableStyleId>{5C22544A-7EE6-4342-B048-85BDC9FD1C3A}</a:tableStyleId>
              </a:tblPr>
              <a:tblGrid>
                <a:gridCol w="3304990">
                  <a:extLst>
                    <a:ext uri="{9D8B030D-6E8A-4147-A177-3AD203B41FA5}">
                      <a16:colId xmlns:a16="http://schemas.microsoft.com/office/drawing/2014/main" val="3229958597"/>
                    </a:ext>
                  </a:extLst>
                </a:gridCol>
                <a:gridCol w="2933206">
                  <a:extLst>
                    <a:ext uri="{9D8B030D-6E8A-4147-A177-3AD203B41FA5}">
                      <a16:colId xmlns:a16="http://schemas.microsoft.com/office/drawing/2014/main" val="2899128575"/>
                    </a:ext>
                  </a:extLst>
                </a:gridCol>
              </a:tblGrid>
              <a:tr h="935072">
                <a:tc>
                  <a:txBody>
                    <a:bodyPr/>
                    <a:lstStyle/>
                    <a:p>
                      <a:pPr algn="ctr"/>
                      <a:r>
                        <a:rPr lang="en-US" sz="2400" dirty="0" smtClean="0"/>
                        <a:t>Outcome</a:t>
                      </a:r>
                      <a:endParaRPr lang="en-US" sz="24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50006C"/>
                    </a:solidFill>
                  </a:tcPr>
                </a:tc>
                <a:tc>
                  <a:txBody>
                    <a:bodyPr/>
                    <a:lstStyle/>
                    <a:p>
                      <a:pPr algn="ctr"/>
                      <a:r>
                        <a:rPr lang="en-US" sz="2400" dirty="0" smtClean="0"/>
                        <a:t>Hazard ratio </a:t>
                      </a:r>
                      <a:r>
                        <a:rPr lang="en-US" sz="2400" dirty="0" smtClean="0"/>
                        <a:t>(Confidence</a:t>
                      </a:r>
                      <a:r>
                        <a:rPr lang="en-US" sz="2400" baseline="0" dirty="0" smtClean="0"/>
                        <a:t> interval</a:t>
                      </a:r>
                      <a:r>
                        <a:rPr lang="en-US" sz="2400" dirty="0" smtClean="0"/>
                        <a:t>)</a:t>
                      </a:r>
                      <a:endParaRPr lang="en-US" sz="24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50006C"/>
                    </a:solidFill>
                  </a:tcPr>
                </a:tc>
                <a:extLst>
                  <a:ext uri="{0D108BD9-81ED-4DB2-BD59-A6C34878D82A}">
                    <a16:rowId xmlns:a16="http://schemas.microsoft.com/office/drawing/2014/main" val="2124026296"/>
                  </a:ext>
                </a:extLst>
              </a:tr>
              <a:tr h="998021">
                <a:tc>
                  <a:txBody>
                    <a:bodyPr/>
                    <a:lstStyle/>
                    <a:p>
                      <a:r>
                        <a:rPr lang="en-US" sz="2400" dirty="0" smtClean="0"/>
                        <a:t>Kidney disease progression</a:t>
                      </a:r>
                      <a:endParaRPr lang="en-US" sz="2400" dirty="0"/>
                    </a:p>
                  </a:txBody>
                  <a:tcPr anchor="ctr">
                    <a:lnL w="12700" cap="flat" cmpd="sng" algn="ctr">
                      <a:solidFill>
                        <a:schemeClr val="tx1"/>
                      </a:solidFill>
                      <a:prstDash val="solid"/>
                      <a:round/>
                      <a:headEnd type="none" w="med" len="med"/>
                      <a:tailEnd type="none" w="med" len="med"/>
                    </a:lnL>
                    <a:noFill/>
                  </a:tcPr>
                </a:tc>
                <a:tc>
                  <a:txBody>
                    <a:bodyPr/>
                    <a:lstStyle/>
                    <a:p>
                      <a:pPr algn="l"/>
                      <a:r>
                        <a:rPr lang="en-US" sz="2400" dirty="0" smtClean="0"/>
                        <a:t>0.71 (</a:t>
                      </a:r>
                      <a:r>
                        <a:rPr lang="en-US" sz="2400" dirty="0" smtClean="0"/>
                        <a:t>CI,</a:t>
                      </a:r>
                      <a:r>
                        <a:rPr lang="en-US" sz="2400" baseline="0" dirty="0" smtClean="0"/>
                        <a:t> </a:t>
                      </a:r>
                      <a:r>
                        <a:rPr lang="en-US" sz="2400" baseline="0" dirty="0" smtClean="0"/>
                        <a:t>0.62-0.81)</a:t>
                      </a:r>
                      <a:endParaRPr lang="en-US" sz="2400" dirty="0"/>
                    </a:p>
                  </a:txBody>
                  <a:tcPr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160132862"/>
                  </a:ext>
                </a:extLst>
              </a:tr>
              <a:tr h="935072">
                <a:tc>
                  <a:txBody>
                    <a:bodyPr/>
                    <a:lstStyle/>
                    <a:p>
                      <a:r>
                        <a:rPr lang="en-US" sz="2400" dirty="0" smtClean="0"/>
                        <a:t>Cardiovascular death</a:t>
                      </a:r>
                      <a:endParaRPr lang="en-US" sz="2400" dirty="0"/>
                    </a:p>
                  </a:txBody>
                  <a:tcPr anchor="ctr">
                    <a:lnL w="12700" cap="flat" cmpd="sng" algn="ctr">
                      <a:solidFill>
                        <a:schemeClr val="tx1"/>
                      </a:solidFill>
                      <a:prstDash val="solid"/>
                      <a:round/>
                      <a:headEnd type="none" w="med" len="med"/>
                      <a:tailEnd type="none" w="med" len="med"/>
                    </a:lnL>
                    <a:noFill/>
                  </a:tcPr>
                </a:tc>
                <a:tc>
                  <a:txBody>
                    <a:bodyPr/>
                    <a:lstStyle/>
                    <a:p>
                      <a:pPr algn="l"/>
                      <a:r>
                        <a:rPr lang="en-US" sz="2400" dirty="0" smtClean="0"/>
                        <a:t>0.84 (</a:t>
                      </a:r>
                      <a:r>
                        <a:rPr lang="en-US" sz="2400" dirty="0" smtClean="0"/>
                        <a:t>CI, </a:t>
                      </a:r>
                      <a:r>
                        <a:rPr lang="en-US" sz="2400" dirty="0" smtClean="0"/>
                        <a:t>0.60-1.19)</a:t>
                      </a:r>
                      <a:endParaRPr lang="en-US" sz="2400" dirty="0"/>
                    </a:p>
                  </a:txBody>
                  <a:tcPr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611481952"/>
                  </a:ext>
                </a:extLst>
              </a:tr>
              <a:tr h="935072">
                <a:tc>
                  <a:txBody>
                    <a:bodyPr/>
                    <a:lstStyle/>
                    <a:p>
                      <a:r>
                        <a:rPr lang="en-US" sz="2400" dirty="0" smtClean="0"/>
                        <a:t>End</a:t>
                      </a:r>
                      <a:r>
                        <a:rPr lang="en-US" sz="2400" baseline="0" dirty="0" smtClean="0"/>
                        <a:t> stage kidney disease or death from CV causes</a:t>
                      </a:r>
                      <a:endParaRPr lang="en-US" sz="24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l"/>
                      <a:r>
                        <a:rPr lang="en-US" sz="2400" dirty="0" smtClean="0"/>
                        <a:t>0.73 </a:t>
                      </a:r>
                      <a:r>
                        <a:rPr lang="en-US" sz="2400" dirty="0" smtClean="0"/>
                        <a:t>(CI, 0.59-0.89</a:t>
                      </a:r>
                      <a:r>
                        <a:rPr lang="en-US" sz="2400" dirty="0" smtClean="0"/>
                        <a:t>)</a:t>
                      </a:r>
                      <a:endParaRPr lang="en-US" sz="24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3798607"/>
                  </a:ext>
                </a:extLst>
              </a:tr>
            </a:tbl>
          </a:graphicData>
        </a:graphic>
      </p:graphicFrame>
      <p:grpSp>
        <p:nvGrpSpPr>
          <p:cNvPr id="9" name="Group 8"/>
          <p:cNvGrpSpPr/>
          <p:nvPr/>
        </p:nvGrpSpPr>
        <p:grpSpPr>
          <a:xfrm>
            <a:off x="7025368" y="5263423"/>
            <a:ext cx="3842534" cy="729465"/>
            <a:chOff x="5527497" y="5938463"/>
            <a:chExt cx="3842534" cy="729465"/>
          </a:xfrm>
        </p:grpSpPr>
        <p:sp>
          <p:nvSpPr>
            <p:cNvPr id="8" name="Rounded Rectangle 7"/>
            <p:cNvSpPr/>
            <p:nvPr/>
          </p:nvSpPr>
          <p:spPr>
            <a:xfrm>
              <a:off x="5527497" y="5938463"/>
              <a:ext cx="3842534" cy="729465"/>
            </a:xfrm>
            <a:prstGeom prst="roundRect">
              <a:avLst/>
            </a:prstGeom>
            <a:solidFill>
              <a:srgbClr val="5000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0006C"/>
                </a:solidFill>
              </a:endParaRPr>
            </a:p>
          </p:txBody>
        </p:sp>
        <p:sp>
          <p:nvSpPr>
            <p:cNvPr id="6" name="TextBox 5"/>
            <p:cNvSpPr txBox="1"/>
            <p:nvPr/>
          </p:nvSpPr>
          <p:spPr>
            <a:xfrm>
              <a:off x="6101579" y="6072362"/>
              <a:ext cx="2951449" cy="461665"/>
            </a:xfrm>
            <a:prstGeom prst="rect">
              <a:avLst/>
            </a:prstGeom>
            <a:noFill/>
          </p:spPr>
          <p:txBody>
            <a:bodyPr wrap="none" rtlCol="0">
              <a:spAutoFit/>
            </a:bodyPr>
            <a:lstStyle/>
            <a:p>
              <a:pPr algn="ctr"/>
              <a:r>
                <a:rPr lang="en-US" sz="2400" dirty="0" smtClean="0">
                  <a:solidFill>
                    <a:schemeClr val="bg1"/>
                  </a:solidFill>
                </a:rPr>
                <a:t>HR, 0.72;</a:t>
              </a:r>
              <a:r>
                <a:rPr lang="en-US" sz="2400" dirty="0" smtClean="0"/>
                <a:t> </a:t>
              </a:r>
              <a:r>
                <a:rPr lang="en-US" sz="2400" dirty="0" smtClean="0">
                  <a:solidFill>
                    <a:schemeClr val="bg1"/>
                  </a:solidFill>
                </a:rPr>
                <a:t>CI, 0.78-0.95</a:t>
              </a:r>
              <a:endParaRPr lang="en-US" sz="2400" dirty="0">
                <a:solidFill>
                  <a:schemeClr val="bg1"/>
                </a:solidFill>
              </a:endParaRPr>
            </a:p>
          </p:txBody>
        </p:sp>
      </p:grpSp>
      <p:sp>
        <p:nvSpPr>
          <p:cNvPr id="10" name="Rectangle 9"/>
          <p:cNvSpPr/>
          <p:nvPr/>
        </p:nvSpPr>
        <p:spPr>
          <a:xfrm>
            <a:off x="6096000" y="6170858"/>
            <a:ext cx="6096000" cy="584775"/>
          </a:xfrm>
          <a:prstGeom prst="rect">
            <a:avLst/>
          </a:prstGeom>
        </p:spPr>
        <p:txBody>
          <a:bodyPr>
            <a:spAutoFit/>
          </a:bodyPr>
          <a:lstStyle/>
          <a:p>
            <a:r>
              <a:rPr lang="en-US" sz="1600" dirty="0" smtClean="0"/>
              <a:t>End stage kidney disease: initiation of </a:t>
            </a:r>
            <a:r>
              <a:rPr lang="en-US" sz="1600" dirty="0"/>
              <a:t>maintenance </a:t>
            </a:r>
            <a:r>
              <a:rPr lang="en-US" sz="1600" dirty="0" smtClean="0"/>
              <a:t>dialysis or receipt of a </a:t>
            </a:r>
            <a:r>
              <a:rPr lang="en-US" sz="1600" dirty="0"/>
              <a:t>kidney </a:t>
            </a:r>
            <a:r>
              <a:rPr lang="en-US" sz="1600" dirty="0" smtClean="0"/>
              <a:t>transplant.</a:t>
            </a:r>
            <a:endParaRPr lang="en-US" sz="1600" dirty="0"/>
          </a:p>
        </p:txBody>
      </p:sp>
    </p:spTree>
    <p:extLst>
      <p:ext uri="{BB962C8B-B14F-4D97-AF65-F5344CB8AC3E}">
        <p14:creationId xmlns:p14="http://schemas.microsoft.com/office/powerpoint/2010/main" val="1282151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8050" y="2140648"/>
            <a:ext cx="10545804" cy="3981856"/>
          </a:xfrm>
        </p:spPr>
      </p:pic>
      <p:sp>
        <p:nvSpPr>
          <p:cNvPr id="6" name="Rounded Rectangle 5"/>
          <p:cNvSpPr/>
          <p:nvPr/>
        </p:nvSpPr>
        <p:spPr>
          <a:xfrm>
            <a:off x="474245" y="1355457"/>
            <a:ext cx="10545804" cy="705678"/>
          </a:xfrm>
          <a:prstGeom prst="roundRect">
            <a:avLst/>
          </a:prstGeom>
          <a:solidFill>
            <a:srgbClr val="5000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65000" y="1661025"/>
            <a:ext cx="1205843" cy="400110"/>
          </a:xfrm>
          <a:prstGeom prst="rect">
            <a:avLst/>
          </a:prstGeom>
          <a:noFill/>
        </p:spPr>
        <p:txBody>
          <a:bodyPr wrap="none" rtlCol="0">
            <a:spAutoFit/>
          </a:bodyPr>
          <a:lstStyle/>
          <a:p>
            <a:r>
              <a:rPr lang="en-US" sz="2000" b="1" dirty="0" smtClean="0">
                <a:solidFill>
                  <a:schemeClr val="bg1"/>
                </a:solidFill>
              </a:rPr>
              <a:t>Subgroup</a:t>
            </a:r>
            <a:endParaRPr lang="en-US" sz="2000" b="1" dirty="0">
              <a:solidFill>
                <a:schemeClr val="bg1"/>
              </a:solidFill>
            </a:endParaRPr>
          </a:p>
        </p:txBody>
      </p:sp>
      <p:sp>
        <p:nvSpPr>
          <p:cNvPr id="8" name="TextBox 7"/>
          <p:cNvSpPr txBox="1"/>
          <p:nvPr/>
        </p:nvSpPr>
        <p:spPr>
          <a:xfrm>
            <a:off x="4115110" y="2003253"/>
            <a:ext cx="2749279" cy="369332"/>
          </a:xfrm>
          <a:prstGeom prst="rect">
            <a:avLst/>
          </a:prstGeom>
          <a:noFill/>
        </p:spPr>
        <p:txBody>
          <a:bodyPr wrap="none" rtlCol="0">
            <a:spAutoFit/>
          </a:bodyPr>
          <a:lstStyle/>
          <a:p>
            <a:r>
              <a:rPr lang="en-US" b="1" dirty="0" smtClean="0"/>
              <a:t>No of participants/total no</a:t>
            </a:r>
            <a:endParaRPr lang="en-US" b="1" dirty="0"/>
          </a:p>
        </p:txBody>
      </p:sp>
      <p:sp>
        <p:nvSpPr>
          <p:cNvPr id="9" name="TextBox 8"/>
          <p:cNvSpPr txBox="1"/>
          <p:nvPr/>
        </p:nvSpPr>
        <p:spPr>
          <a:xfrm>
            <a:off x="4115110" y="1708296"/>
            <a:ext cx="1611916" cy="400110"/>
          </a:xfrm>
          <a:prstGeom prst="rect">
            <a:avLst/>
          </a:prstGeom>
          <a:noFill/>
        </p:spPr>
        <p:txBody>
          <a:bodyPr wrap="none" rtlCol="0">
            <a:spAutoFit/>
          </a:bodyPr>
          <a:lstStyle/>
          <a:p>
            <a:r>
              <a:rPr lang="en-US" sz="2000" b="1" dirty="0" smtClean="0">
                <a:solidFill>
                  <a:schemeClr val="bg1"/>
                </a:solidFill>
              </a:rPr>
              <a:t>Empagliflozin</a:t>
            </a:r>
            <a:endParaRPr lang="en-US" sz="2000" b="1" dirty="0">
              <a:solidFill>
                <a:schemeClr val="bg1"/>
              </a:solidFill>
            </a:endParaRPr>
          </a:p>
        </p:txBody>
      </p:sp>
      <p:sp>
        <p:nvSpPr>
          <p:cNvPr id="10" name="TextBox 9"/>
          <p:cNvSpPr txBox="1"/>
          <p:nvPr/>
        </p:nvSpPr>
        <p:spPr>
          <a:xfrm>
            <a:off x="5747147" y="1701885"/>
            <a:ext cx="1023037" cy="400110"/>
          </a:xfrm>
          <a:prstGeom prst="rect">
            <a:avLst/>
          </a:prstGeom>
          <a:noFill/>
        </p:spPr>
        <p:txBody>
          <a:bodyPr wrap="none" rtlCol="0">
            <a:spAutoFit/>
          </a:bodyPr>
          <a:lstStyle/>
          <a:p>
            <a:r>
              <a:rPr lang="en-US" sz="2000" b="1" dirty="0" smtClean="0">
                <a:solidFill>
                  <a:schemeClr val="bg1"/>
                </a:solidFill>
              </a:rPr>
              <a:t>Placebo</a:t>
            </a:r>
            <a:endParaRPr lang="en-US" sz="2000" b="1" dirty="0">
              <a:solidFill>
                <a:schemeClr val="bg1"/>
              </a:solidFill>
            </a:endParaRPr>
          </a:p>
        </p:txBody>
      </p:sp>
      <p:sp>
        <p:nvSpPr>
          <p:cNvPr id="11" name="TextBox 10"/>
          <p:cNvSpPr txBox="1"/>
          <p:nvPr/>
        </p:nvSpPr>
        <p:spPr>
          <a:xfrm>
            <a:off x="8668123" y="1661025"/>
            <a:ext cx="2351926" cy="400110"/>
          </a:xfrm>
          <a:prstGeom prst="rect">
            <a:avLst/>
          </a:prstGeom>
          <a:noFill/>
        </p:spPr>
        <p:txBody>
          <a:bodyPr wrap="none" rtlCol="0">
            <a:spAutoFit/>
          </a:bodyPr>
          <a:lstStyle/>
          <a:p>
            <a:r>
              <a:rPr lang="en-US" sz="2000" b="1" dirty="0" smtClean="0">
                <a:solidFill>
                  <a:schemeClr val="bg1"/>
                </a:solidFill>
              </a:rPr>
              <a:t>Hazard ratio(95% CI)</a:t>
            </a:r>
            <a:endParaRPr lang="en-US" sz="2000" b="1" dirty="0">
              <a:solidFill>
                <a:schemeClr val="bg1"/>
              </a:solidFill>
            </a:endParaRPr>
          </a:p>
        </p:txBody>
      </p:sp>
      <p:sp>
        <p:nvSpPr>
          <p:cNvPr id="12" name="Title 1"/>
          <p:cNvSpPr>
            <a:spLocks noGrp="1"/>
          </p:cNvSpPr>
          <p:nvPr>
            <p:ph type="title"/>
          </p:nvPr>
        </p:nvSpPr>
        <p:spPr>
          <a:xfrm>
            <a:off x="764999" y="232049"/>
            <a:ext cx="11141451" cy="836355"/>
          </a:xfrm>
        </p:spPr>
        <p:txBody>
          <a:bodyPr>
            <a:noAutofit/>
          </a:bodyPr>
          <a:lstStyle/>
          <a:p>
            <a:r>
              <a:rPr lang="en-US" sz="3600" dirty="0" smtClean="0"/>
              <a:t>The benefit of </a:t>
            </a:r>
            <a:r>
              <a:rPr lang="en-US" sz="3600" dirty="0" err="1" smtClean="0"/>
              <a:t>empagliflozin</a:t>
            </a:r>
            <a:r>
              <a:rPr lang="en-US" sz="3600" dirty="0" smtClean="0"/>
              <a:t> on kidney disease progression and CV death was demonstrated in subgroups.</a:t>
            </a:r>
            <a:endParaRPr lang="en-US" sz="3600" dirty="0"/>
          </a:p>
        </p:txBody>
      </p:sp>
      <p:sp>
        <p:nvSpPr>
          <p:cNvPr id="13" name="TextBox 12"/>
          <p:cNvSpPr txBox="1"/>
          <p:nvPr/>
        </p:nvSpPr>
        <p:spPr>
          <a:xfrm>
            <a:off x="4921068" y="6001962"/>
            <a:ext cx="2326984" cy="400110"/>
          </a:xfrm>
          <a:prstGeom prst="rect">
            <a:avLst/>
          </a:prstGeom>
          <a:noFill/>
        </p:spPr>
        <p:txBody>
          <a:bodyPr wrap="none" rtlCol="0">
            <a:spAutoFit/>
          </a:bodyPr>
          <a:lstStyle/>
          <a:p>
            <a:r>
              <a:rPr lang="en-US" sz="2000" b="1" dirty="0" smtClean="0">
                <a:solidFill>
                  <a:srgbClr val="50006C"/>
                </a:solidFill>
              </a:rPr>
              <a:t>Empagliflozin better</a:t>
            </a:r>
            <a:endParaRPr lang="en-US" sz="2000" b="1" dirty="0">
              <a:solidFill>
                <a:srgbClr val="50006C"/>
              </a:solidFill>
            </a:endParaRPr>
          </a:p>
        </p:txBody>
      </p:sp>
      <p:sp>
        <p:nvSpPr>
          <p:cNvPr id="14" name="TextBox 13"/>
          <p:cNvSpPr txBox="1"/>
          <p:nvPr/>
        </p:nvSpPr>
        <p:spPr>
          <a:xfrm>
            <a:off x="8580398" y="6001962"/>
            <a:ext cx="1738105" cy="400110"/>
          </a:xfrm>
          <a:prstGeom prst="rect">
            <a:avLst/>
          </a:prstGeom>
          <a:noFill/>
        </p:spPr>
        <p:txBody>
          <a:bodyPr wrap="none" rtlCol="0">
            <a:spAutoFit/>
          </a:bodyPr>
          <a:lstStyle/>
          <a:p>
            <a:r>
              <a:rPr lang="en-US" sz="2000" b="1" dirty="0" smtClean="0">
                <a:solidFill>
                  <a:srgbClr val="50006C"/>
                </a:solidFill>
              </a:rPr>
              <a:t>Placebo better</a:t>
            </a:r>
            <a:endParaRPr lang="en-US" sz="2000" b="1" dirty="0">
              <a:solidFill>
                <a:srgbClr val="50006C"/>
              </a:solidFill>
            </a:endParaRPr>
          </a:p>
        </p:txBody>
      </p:sp>
      <p:sp>
        <p:nvSpPr>
          <p:cNvPr id="15" name="TextBox 14"/>
          <p:cNvSpPr txBox="1"/>
          <p:nvPr/>
        </p:nvSpPr>
        <p:spPr>
          <a:xfrm>
            <a:off x="0" y="6488668"/>
            <a:ext cx="6277103" cy="307777"/>
          </a:xfrm>
          <a:prstGeom prst="rect">
            <a:avLst/>
          </a:prstGeom>
          <a:noFill/>
        </p:spPr>
        <p:txBody>
          <a:bodyPr wrap="none" rtlCol="0">
            <a:spAutoFit/>
          </a:bodyPr>
          <a:lstStyle/>
          <a:p>
            <a:r>
              <a:rPr lang="en-US" sz="1400" dirty="0" smtClean="0"/>
              <a:t>The EMPA-KIDNEY collaborative group N </a:t>
            </a:r>
            <a:r>
              <a:rPr lang="en-US" sz="1400" dirty="0" err="1" smtClean="0"/>
              <a:t>Engl</a:t>
            </a:r>
            <a:r>
              <a:rPr lang="en-US" sz="1400" dirty="0" smtClean="0"/>
              <a:t> J Med. 2023 Jan 12; 388(2): 117–127. </a:t>
            </a:r>
            <a:endParaRPr lang="en-US" sz="1400" dirty="0"/>
          </a:p>
        </p:txBody>
      </p:sp>
    </p:spTree>
    <p:extLst>
      <p:ext uri="{BB962C8B-B14F-4D97-AF65-F5344CB8AC3E}">
        <p14:creationId xmlns:p14="http://schemas.microsoft.com/office/powerpoint/2010/main" val="613324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8050" y="2140648"/>
            <a:ext cx="10545804" cy="3981856"/>
          </a:xfrm>
        </p:spPr>
      </p:pic>
      <p:sp>
        <p:nvSpPr>
          <p:cNvPr id="6" name="Rounded Rectangle 5"/>
          <p:cNvSpPr/>
          <p:nvPr/>
        </p:nvSpPr>
        <p:spPr>
          <a:xfrm>
            <a:off x="474245" y="1355457"/>
            <a:ext cx="10545804" cy="705678"/>
          </a:xfrm>
          <a:prstGeom prst="roundRect">
            <a:avLst/>
          </a:prstGeom>
          <a:solidFill>
            <a:srgbClr val="5000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65000" y="1661025"/>
            <a:ext cx="1205843" cy="400110"/>
          </a:xfrm>
          <a:prstGeom prst="rect">
            <a:avLst/>
          </a:prstGeom>
          <a:noFill/>
        </p:spPr>
        <p:txBody>
          <a:bodyPr wrap="none" rtlCol="0">
            <a:spAutoFit/>
          </a:bodyPr>
          <a:lstStyle/>
          <a:p>
            <a:r>
              <a:rPr lang="en-US" sz="2000" b="1" dirty="0" smtClean="0">
                <a:solidFill>
                  <a:schemeClr val="bg1"/>
                </a:solidFill>
              </a:rPr>
              <a:t>Subgroup</a:t>
            </a:r>
            <a:endParaRPr lang="en-US" sz="2000" b="1" dirty="0">
              <a:solidFill>
                <a:schemeClr val="bg1"/>
              </a:solidFill>
            </a:endParaRPr>
          </a:p>
        </p:txBody>
      </p:sp>
      <p:sp>
        <p:nvSpPr>
          <p:cNvPr id="8" name="TextBox 7"/>
          <p:cNvSpPr txBox="1"/>
          <p:nvPr/>
        </p:nvSpPr>
        <p:spPr>
          <a:xfrm>
            <a:off x="4115110" y="2003253"/>
            <a:ext cx="2749279" cy="369332"/>
          </a:xfrm>
          <a:prstGeom prst="rect">
            <a:avLst/>
          </a:prstGeom>
          <a:noFill/>
        </p:spPr>
        <p:txBody>
          <a:bodyPr wrap="none" rtlCol="0">
            <a:spAutoFit/>
          </a:bodyPr>
          <a:lstStyle/>
          <a:p>
            <a:r>
              <a:rPr lang="en-US" b="1" dirty="0" smtClean="0"/>
              <a:t>No of participants/total no</a:t>
            </a:r>
            <a:endParaRPr lang="en-US" b="1" dirty="0"/>
          </a:p>
        </p:txBody>
      </p:sp>
      <p:sp>
        <p:nvSpPr>
          <p:cNvPr id="9" name="TextBox 8"/>
          <p:cNvSpPr txBox="1"/>
          <p:nvPr/>
        </p:nvSpPr>
        <p:spPr>
          <a:xfrm>
            <a:off x="4115110" y="1708296"/>
            <a:ext cx="1611916" cy="400110"/>
          </a:xfrm>
          <a:prstGeom prst="rect">
            <a:avLst/>
          </a:prstGeom>
          <a:noFill/>
        </p:spPr>
        <p:txBody>
          <a:bodyPr wrap="none" rtlCol="0">
            <a:spAutoFit/>
          </a:bodyPr>
          <a:lstStyle/>
          <a:p>
            <a:r>
              <a:rPr lang="en-US" sz="2000" b="1" dirty="0" smtClean="0">
                <a:solidFill>
                  <a:schemeClr val="bg1"/>
                </a:solidFill>
              </a:rPr>
              <a:t>Empagliflozin</a:t>
            </a:r>
            <a:endParaRPr lang="en-US" sz="2000" b="1" dirty="0">
              <a:solidFill>
                <a:schemeClr val="bg1"/>
              </a:solidFill>
            </a:endParaRPr>
          </a:p>
        </p:txBody>
      </p:sp>
      <p:sp>
        <p:nvSpPr>
          <p:cNvPr id="10" name="TextBox 9"/>
          <p:cNvSpPr txBox="1"/>
          <p:nvPr/>
        </p:nvSpPr>
        <p:spPr>
          <a:xfrm>
            <a:off x="5747147" y="1701885"/>
            <a:ext cx="1023037" cy="400110"/>
          </a:xfrm>
          <a:prstGeom prst="rect">
            <a:avLst/>
          </a:prstGeom>
          <a:noFill/>
        </p:spPr>
        <p:txBody>
          <a:bodyPr wrap="none" rtlCol="0">
            <a:spAutoFit/>
          </a:bodyPr>
          <a:lstStyle/>
          <a:p>
            <a:r>
              <a:rPr lang="en-US" sz="2000" b="1" dirty="0" smtClean="0">
                <a:solidFill>
                  <a:schemeClr val="bg1"/>
                </a:solidFill>
              </a:rPr>
              <a:t>Placebo</a:t>
            </a:r>
            <a:endParaRPr lang="en-US" sz="2000" b="1" dirty="0">
              <a:solidFill>
                <a:schemeClr val="bg1"/>
              </a:solidFill>
            </a:endParaRPr>
          </a:p>
        </p:txBody>
      </p:sp>
      <p:sp>
        <p:nvSpPr>
          <p:cNvPr id="11" name="TextBox 10"/>
          <p:cNvSpPr txBox="1"/>
          <p:nvPr/>
        </p:nvSpPr>
        <p:spPr>
          <a:xfrm>
            <a:off x="8668123" y="1661025"/>
            <a:ext cx="2351926" cy="400110"/>
          </a:xfrm>
          <a:prstGeom prst="rect">
            <a:avLst/>
          </a:prstGeom>
          <a:noFill/>
        </p:spPr>
        <p:txBody>
          <a:bodyPr wrap="none" rtlCol="0">
            <a:spAutoFit/>
          </a:bodyPr>
          <a:lstStyle/>
          <a:p>
            <a:r>
              <a:rPr lang="en-US" sz="2000" b="1" dirty="0" smtClean="0">
                <a:solidFill>
                  <a:schemeClr val="bg1"/>
                </a:solidFill>
              </a:rPr>
              <a:t>Hazard ratio(95% CI)</a:t>
            </a:r>
            <a:endParaRPr lang="en-US" sz="2000" b="1" dirty="0">
              <a:solidFill>
                <a:schemeClr val="bg1"/>
              </a:solidFill>
            </a:endParaRPr>
          </a:p>
        </p:txBody>
      </p:sp>
      <p:sp>
        <p:nvSpPr>
          <p:cNvPr id="12" name="Title 1"/>
          <p:cNvSpPr>
            <a:spLocks noGrp="1"/>
          </p:cNvSpPr>
          <p:nvPr>
            <p:ph type="title"/>
          </p:nvPr>
        </p:nvSpPr>
        <p:spPr>
          <a:xfrm>
            <a:off x="764999" y="232049"/>
            <a:ext cx="10929695" cy="836355"/>
          </a:xfrm>
        </p:spPr>
        <p:txBody>
          <a:bodyPr>
            <a:noAutofit/>
          </a:bodyPr>
          <a:lstStyle/>
          <a:p>
            <a:r>
              <a:rPr lang="en-US" sz="3600" dirty="0" smtClean="0"/>
              <a:t>The benefit of </a:t>
            </a:r>
            <a:r>
              <a:rPr lang="en-US" sz="3600" dirty="0" err="1" smtClean="0"/>
              <a:t>empagliflozin</a:t>
            </a:r>
            <a:r>
              <a:rPr lang="en-US" sz="3600" dirty="0" smtClean="0"/>
              <a:t> on kidney disease progression and CV death was demonstrated in subgroups.</a:t>
            </a:r>
            <a:endParaRPr lang="en-US" sz="3600" dirty="0"/>
          </a:p>
        </p:txBody>
      </p:sp>
      <p:sp>
        <p:nvSpPr>
          <p:cNvPr id="13" name="TextBox 12"/>
          <p:cNvSpPr txBox="1"/>
          <p:nvPr/>
        </p:nvSpPr>
        <p:spPr>
          <a:xfrm>
            <a:off x="4921068" y="6001962"/>
            <a:ext cx="2326984" cy="400110"/>
          </a:xfrm>
          <a:prstGeom prst="rect">
            <a:avLst/>
          </a:prstGeom>
          <a:noFill/>
        </p:spPr>
        <p:txBody>
          <a:bodyPr wrap="none" rtlCol="0">
            <a:spAutoFit/>
          </a:bodyPr>
          <a:lstStyle/>
          <a:p>
            <a:r>
              <a:rPr lang="en-US" sz="2000" b="1" dirty="0" smtClean="0">
                <a:solidFill>
                  <a:srgbClr val="50006C"/>
                </a:solidFill>
              </a:rPr>
              <a:t>Empagliflozin better</a:t>
            </a:r>
            <a:endParaRPr lang="en-US" sz="2000" b="1" dirty="0">
              <a:solidFill>
                <a:srgbClr val="50006C"/>
              </a:solidFill>
            </a:endParaRPr>
          </a:p>
        </p:txBody>
      </p:sp>
      <p:sp>
        <p:nvSpPr>
          <p:cNvPr id="14" name="TextBox 13"/>
          <p:cNvSpPr txBox="1"/>
          <p:nvPr/>
        </p:nvSpPr>
        <p:spPr>
          <a:xfrm>
            <a:off x="8580398" y="6001962"/>
            <a:ext cx="1738105" cy="400110"/>
          </a:xfrm>
          <a:prstGeom prst="rect">
            <a:avLst/>
          </a:prstGeom>
          <a:noFill/>
        </p:spPr>
        <p:txBody>
          <a:bodyPr wrap="none" rtlCol="0">
            <a:spAutoFit/>
          </a:bodyPr>
          <a:lstStyle/>
          <a:p>
            <a:r>
              <a:rPr lang="en-US" sz="2000" b="1" dirty="0" smtClean="0">
                <a:solidFill>
                  <a:srgbClr val="50006C"/>
                </a:solidFill>
              </a:rPr>
              <a:t>Placebo better</a:t>
            </a:r>
            <a:endParaRPr lang="en-US" sz="2000" b="1" dirty="0">
              <a:solidFill>
                <a:srgbClr val="50006C"/>
              </a:solidFill>
            </a:endParaRPr>
          </a:p>
        </p:txBody>
      </p:sp>
      <p:cxnSp>
        <p:nvCxnSpPr>
          <p:cNvPr id="15" name="Straight Connector 14"/>
          <p:cNvCxnSpPr/>
          <p:nvPr/>
        </p:nvCxnSpPr>
        <p:spPr>
          <a:xfrm>
            <a:off x="4439920" y="5361272"/>
            <a:ext cx="311591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4" name="Straight Connector 23"/>
          <p:cNvCxnSpPr/>
          <p:nvPr/>
        </p:nvCxnSpPr>
        <p:spPr>
          <a:xfrm>
            <a:off x="4439920" y="5043638"/>
            <a:ext cx="3115912" cy="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1" name="Straight Connector 30"/>
          <p:cNvCxnSpPr/>
          <p:nvPr/>
        </p:nvCxnSpPr>
        <p:spPr>
          <a:xfrm flipV="1">
            <a:off x="7555832" y="5043638"/>
            <a:ext cx="0" cy="31763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7" name="Straight Connector 36"/>
          <p:cNvCxnSpPr/>
          <p:nvPr/>
        </p:nvCxnSpPr>
        <p:spPr>
          <a:xfrm flipV="1">
            <a:off x="4439920" y="5043638"/>
            <a:ext cx="0" cy="3176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8" name="TextBox 37"/>
          <p:cNvSpPr txBox="1"/>
          <p:nvPr/>
        </p:nvSpPr>
        <p:spPr>
          <a:xfrm>
            <a:off x="0" y="6488668"/>
            <a:ext cx="6277103" cy="307777"/>
          </a:xfrm>
          <a:prstGeom prst="rect">
            <a:avLst/>
          </a:prstGeom>
          <a:noFill/>
        </p:spPr>
        <p:txBody>
          <a:bodyPr wrap="none" rtlCol="0">
            <a:spAutoFit/>
          </a:bodyPr>
          <a:lstStyle/>
          <a:p>
            <a:r>
              <a:rPr lang="en-US" sz="1400" dirty="0" smtClean="0"/>
              <a:t>The EMPA-KIDNEY collaborative group N </a:t>
            </a:r>
            <a:r>
              <a:rPr lang="en-US" sz="1400" dirty="0" err="1" smtClean="0"/>
              <a:t>Engl</a:t>
            </a:r>
            <a:r>
              <a:rPr lang="en-US" sz="1400" dirty="0" smtClean="0"/>
              <a:t> J Med. 2023 Jan 12; 388(2): 117–127. </a:t>
            </a:r>
            <a:endParaRPr lang="en-US" sz="1400" dirty="0"/>
          </a:p>
        </p:txBody>
      </p:sp>
    </p:spTree>
    <p:extLst>
      <p:ext uri="{BB962C8B-B14F-4D97-AF65-F5344CB8AC3E}">
        <p14:creationId xmlns:p14="http://schemas.microsoft.com/office/powerpoint/2010/main" val="1791253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452235" cy="1325563"/>
          </a:xfrm>
        </p:spPr>
        <p:txBody>
          <a:bodyPr>
            <a:normAutofit/>
          </a:bodyPr>
          <a:lstStyle/>
          <a:p>
            <a:r>
              <a:rPr lang="en-US" dirty="0" smtClean="0"/>
              <a:t>Empagliflozin led to significantly fewer all-cause </a:t>
            </a:r>
            <a:r>
              <a:rPr lang="en-US" dirty="0" smtClean="0"/>
              <a:t>hospitalization.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5718413"/>
              </p:ext>
            </p:extLst>
          </p:nvPr>
        </p:nvGraphicFramePr>
        <p:xfrm>
          <a:off x="2098308" y="1799925"/>
          <a:ext cx="7825338" cy="3927106"/>
        </p:xfrm>
        <a:graphic>
          <a:graphicData uri="http://schemas.openxmlformats.org/drawingml/2006/table">
            <a:tbl>
              <a:tblPr firstRow="1" bandRow="1">
                <a:tableStyleId>{5C22544A-7EE6-4342-B048-85BDC9FD1C3A}</a:tableStyleId>
              </a:tblPr>
              <a:tblGrid>
                <a:gridCol w="2608446">
                  <a:extLst>
                    <a:ext uri="{9D8B030D-6E8A-4147-A177-3AD203B41FA5}">
                      <a16:colId xmlns:a16="http://schemas.microsoft.com/office/drawing/2014/main" val="2785897065"/>
                    </a:ext>
                  </a:extLst>
                </a:gridCol>
                <a:gridCol w="2938295">
                  <a:extLst>
                    <a:ext uri="{9D8B030D-6E8A-4147-A177-3AD203B41FA5}">
                      <a16:colId xmlns:a16="http://schemas.microsoft.com/office/drawing/2014/main" val="1091179592"/>
                    </a:ext>
                  </a:extLst>
                </a:gridCol>
                <a:gridCol w="2278597">
                  <a:extLst>
                    <a:ext uri="{9D8B030D-6E8A-4147-A177-3AD203B41FA5}">
                      <a16:colId xmlns:a16="http://schemas.microsoft.com/office/drawing/2014/main" val="2491120797"/>
                    </a:ext>
                  </a:extLst>
                </a:gridCol>
              </a:tblGrid>
              <a:tr h="545432">
                <a:tc>
                  <a:txBody>
                    <a:bodyPr/>
                    <a:lstStyle/>
                    <a:p>
                      <a:pPr algn="ctr"/>
                      <a:r>
                        <a:rPr lang="en-US" sz="2400" dirty="0" smtClean="0"/>
                        <a:t>Outcome</a:t>
                      </a:r>
                      <a:endParaRPr lang="en-US" sz="24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50006C"/>
                    </a:solidFill>
                  </a:tcPr>
                </a:tc>
                <a:tc>
                  <a:txBody>
                    <a:bodyPr/>
                    <a:lstStyle/>
                    <a:p>
                      <a:pPr algn="ctr"/>
                      <a:r>
                        <a:rPr lang="en-US" sz="2400" dirty="0" smtClean="0"/>
                        <a:t>Hazard ratio</a:t>
                      </a:r>
                      <a:endParaRPr lang="en-US" sz="2400" dirty="0"/>
                    </a:p>
                  </a:txBody>
                  <a:tcPr anchor="ctr">
                    <a:lnT w="12700" cap="flat" cmpd="sng" algn="ctr">
                      <a:solidFill>
                        <a:schemeClr val="tx1"/>
                      </a:solidFill>
                      <a:prstDash val="solid"/>
                      <a:round/>
                      <a:headEnd type="none" w="med" len="med"/>
                      <a:tailEnd type="none" w="med" len="med"/>
                    </a:lnT>
                    <a:solidFill>
                      <a:srgbClr val="50006C"/>
                    </a:solidFill>
                  </a:tcPr>
                </a:tc>
                <a:tc>
                  <a:txBody>
                    <a:bodyPr/>
                    <a:lstStyle/>
                    <a:p>
                      <a:pPr algn="ctr"/>
                      <a:r>
                        <a:rPr lang="en-US" sz="2400" i="1" dirty="0" smtClean="0"/>
                        <a:t>P</a:t>
                      </a:r>
                      <a:r>
                        <a:rPr lang="en-US" sz="2400" dirty="0" smtClean="0"/>
                        <a:t>-value</a:t>
                      </a:r>
                      <a:endParaRPr lang="en-US" sz="24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50006C"/>
                    </a:solidFill>
                  </a:tcPr>
                </a:tc>
                <a:extLst>
                  <a:ext uri="{0D108BD9-81ED-4DB2-BD59-A6C34878D82A}">
                    <a16:rowId xmlns:a16="http://schemas.microsoft.com/office/drawing/2014/main" val="2196327512"/>
                  </a:ext>
                </a:extLst>
              </a:tr>
              <a:tr h="981776">
                <a:tc>
                  <a:txBody>
                    <a:bodyPr/>
                    <a:lstStyle/>
                    <a:p>
                      <a:r>
                        <a:rPr lang="en-US" sz="2400" dirty="0" smtClean="0"/>
                        <a:t>All-cause</a:t>
                      </a:r>
                      <a:r>
                        <a:rPr lang="en-US" sz="2400" baseline="0" dirty="0" smtClean="0"/>
                        <a:t> hospitalization</a:t>
                      </a:r>
                      <a:endParaRPr lang="en-US" sz="2400" dirty="0"/>
                    </a:p>
                  </a:txBody>
                  <a:tcPr anchor="ctr">
                    <a:lnL w="12700" cap="flat" cmpd="sng" algn="ctr">
                      <a:solidFill>
                        <a:schemeClr val="tx1"/>
                      </a:solidFill>
                      <a:prstDash val="solid"/>
                      <a:round/>
                      <a:headEnd type="none" w="med" len="med"/>
                      <a:tailEnd type="none" w="med" len="med"/>
                    </a:lnL>
                    <a:noFill/>
                  </a:tcPr>
                </a:tc>
                <a:tc>
                  <a:txBody>
                    <a:bodyPr/>
                    <a:lstStyle/>
                    <a:p>
                      <a:pPr algn="ctr"/>
                      <a:r>
                        <a:rPr lang="en-US" sz="2400" dirty="0" smtClean="0"/>
                        <a:t>0.86 (</a:t>
                      </a:r>
                      <a:r>
                        <a:rPr lang="en-US" sz="2400" dirty="0" smtClean="0"/>
                        <a:t>CI,</a:t>
                      </a:r>
                      <a:r>
                        <a:rPr lang="en-US" sz="2400" baseline="0" dirty="0" smtClean="0"/>
                        <a:t> </a:t>
                      </a:r>
                      <a:r>
                        <a:rPr lang="en-US" sz="2400" baseline="0" dirty="0" smtClean="0"/>
                        <a:t>0.78-0.95)</a:t>
                      </a:r>
                      <a:endParaRPr lang="en-US" sz="2400" dirty="0"/>
                    </a:p>
                  </a:txBody>
                  <a:tcPr anchor="ctr">
                    <a:noFill/>
                  </a:tcPr>
                </a:tc>
                <a:tc>
                  <a:txBody>
                    <a:bodyPr/>
                    <a:lstStyle/>
                    <a:p>
                      <a:pPr algn="ctr"/>
                      <a:r>
                        <a:rPr lang="en-US" sz="2400" dirty="0" smtClean="0"/>
                        <a:t>0.003</a:t>
                      </a:r>
                      <a:endParaRPr lang="en-US" sz="2400" dirty="0"/>
                    </a:p>
                  </a:txBody>
                  <a:tcPr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704740779"/>
                  </a:ext>
                </a:extLst>
              </a:tr>
              <a:tr h="1418122">
                <a:tc>
                  <a:txBody>
                    <a:bodyPr/>
                    <a:lstStyle/>
                    <a:p>
                      <a:r>
                        <a:rPr lang="en-US" sz="2400" dirty="0" smtClean="0"/>
                        <a:t>Hospitalization for heart failure or CV death</a:t>
                      </a:r>
                      <a:endParaRPr lang="en-US" sz="2400" dirty="0"/>
                    </a:p>
                  </a:txBody>
                  <a:tcPr anchor="ctr">
                    <a:lnL w="12700" cap="flat" cmpd="sng" algn="ctr">
                      <a:solidFill>
                        <a:schemeClr val="tx1"/>
                      </a:solidFill>
                      <a:prstDash val="solid"/>
                      <a:round/>
                      <a:headEnd type="none" w="med" len="med"/>
                      <a:tailEnd type="none" w="med" len="med"/>
                    </a:lnL>
                    <a:noFill/>
                  </a:tcPr>
                </a:tc>
                <a:tc>
                  <a:txBody>
                    <a:bodyPr/>
                    <a:lstStyle/>
                    <a:p>
                      <a:pPr algn="ctr"/>
                      <a:r>
                        <a:rPr lang="en-US" sz="2400" dirty="0" smtClean="0"/>
                        <a:t>0.84 (</a:t>
                      </a:r>
                      <a:r>
                        <a:rPr lang="en-US" sz="2400" dirty="0" smtClean="0"/>
                        <a:t>CI, </a:t>
                      </a:r>
                      <a:r>
                        <a:rPr lang="en-US" sz="2400" dirty="0" smtClean="0"/>
                        <a:t>0.67-1.07)</a:t>
                      </a:r>
                      <a:endParaRPr lang="en-US" sz="2400" dirty="0"/>
                    </a:p>
                  </a:txBody>
                  <a:tcPr anchor="ctr">
                    <a:noFill/>
                  </a:tcPr>
                </a:tc>
                <a:tc>
                  <a:txBody>
                    <a:bodyPr/>
                    <a:lstStyle/>
                    <a:p>
                      <a:pPr algn="ctr"/>
                      <a:r>
                        <a:rPr lang="en-US" sz="2400" dirty="0" smtClean="0"/>
                        <a:t>0.15</a:t>
                      </a:r>
                      <a:endParaRPr lang="en-US" sz="2400" dirty="0"/>
                    </a:p>
                  </a:txBody>
                  <a:tcPr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8743549"/>
                  </a:ext>
                </a:extLst>
              </a:tr>
              <a:tr h="981776">
                <a:tc>
                  <a:txBody>
                    <a:bodyPr/>
                    <a:lstStyle/>
                    <a:p>
                      <a:r>
                        <a:rPr lang="en-US" sz="2400" dirty="0" smtClean="0"/>
                        <a:t>Death</a:t>
                      </a:r>
                      <a:r>
                        <a:rPr lang="en-US" sz="2400" baseline="0" dirty="0" smtClean="0"/>
                        <a:t> from any cause</a:t>
                      </a:r>
                      <a:endParaRPr lang="en-US" sz="24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en-US" sz="2400" dirty="0" smtClean="0"/>
                        <a:t>0.87 </a:t>
                      </a:r>
                      <a:r>
                        <a:rPr lang="en-US" sz="2400" dirty="0" smtClean="0"/>
                        <a:t>(CI, 0.70-1.08</a:t>
                      </a:r>
                      <a:r>
                        <a:rPr lang="en-US" sz="2400" dirty="0" smtClean="0"/>
                        <a:t>)</a:t>
                      </a:r>
                      <a:endParaRPr lang="en-US" sz="2400" dirty="0"/>
                    </a:p>
                  </a:txBody>
                  <a:tcPr anchor="ctr">
                    <a:lnB w="12700" cap="flat" cmpd="sng" algn="ctr">
                      <a:solidFill>
                        <a:schemeClr val="tx1"/>
                      </a:solidFill>
                      <a:prstDash val="solid"/>
                      <a:round/>
                      <a:headEnd type="none" w="med" len="med"/>
                      <a:tailEnd type="none" w="med" len="med"/>
                    </a:lnB>
                    <a:noFill/>
                  </a:tcPr>
                </a:tc>
                <a:tc>
                  <a:txBody>
                    <a:bodyPr/>
                    <a:lstStyle/>
                    <a:p>
                      <a:pPr algn="ctr"/>
                      <a:r>
                        <a:rPr lang="en-US" sz="2400" dirty="0" smtClean="0"/>
                        <a:t>0.21</a:t>
                      </a:r>
                      <a:endParaRPr lang="en-US" sz="24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0980625"/>
                  </a:ext>
                </a:extLst>
              </a:tr>
            </a:tbl>
          </a:graphicData>
        </a:graphic>
      </p:graphicFrame>
    </p:spTree>
    <p:extLst>
      <p:ext uri="{BB962C8B-B14F-4D97-AF65-F5344CB8AC3E}">
        <p14:creationId xmlns:p14="http://schemas.microsoft.com/office/powerpoint/2010/main" val="2009507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0021"/>
            <a:ext cx="10515600" cy="1325563"/>
          </a:xfrm>
        </p:spPr>
        <p:txBody>
          <a:bodyPr>
            <a:normAutofit/>
          </a:bodyPr>
          <a:lstStyle/>
          <a:p>
            <a:r>
              <a:rPr lang="en-US" dirty="0" smtClean="0"/>
              <a:t>The overall rate of decline in </a:t>
            </a:r>
            <a:r>
              <a:rPr lang="en-US" dirty="0" err="1" smtClean="0"/>
              <a:t>eGFR</a:t>
            </a:r>
            <a:r>
              <a:rPr lang="en-US" dirty="0" smtClean="0"/>
              <a:t> was slower in the </a:t>
            </a:r>
            <a:r>
              <a:rPr lang="en-US" dirty="0" err="1" smtClean="0"/>
              <a:t>empagliflozin</a:t>
            </a:r>
            <a:r>
              <a:rPr lang="en-US" dirty="0" smtClean="0"/>
              <a:t> group.</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2470" y="1413208"/>
            <a:ext cx="9433750" cy="4945551"/>
          </a:xfrm>
        </p:spPr>
      </p:pic>
      <p:sp>
        <p:nvSpPr>
          <p:cNvPr id="5" name="TextBox 4"/>
          <p:cNvSpPr txBox="1"/>
          <p:nvPr/>
        </p:nvSpPr>
        <p:spPr>
          <a:xfrm>
            <a:off x="0" y="6488668"/>
            <a:ext cx="6277103" cy="307777"/>
          </a:xfrm>
          <a:prstGeom prst="rect">
            <a:avLst/>
          </a:prstGeom>
          <a:noFill/>
        </p:spPr>
        <p:txBody>
          <a:bodyPr wrap="none" rtlCol="0">
            <a:spAutoFit/>
          </a:bodyPr>
          <a:lstStyle/>
          <a:p>
            <a:r>
              <a:rPr lang="en-US" sz="1400" dirty="0" smtClean="0"/>
              <a:t>The EMPA-KIDNEY collaborative group N </a:t>
            </a:r>
            <a:r>
              <a:rPr lang="en-US" sz="1400" dirty="0" err="1" smtClean="0"/>
              <a:t>Engl</a:t>
            </a:r>
            <a:r>
              <a:rPr lang="en-US" sz="1400" dirty="0" smtClean="0"/>
              <a:t> J Med. 2023 Jan 12; 388(2): 117–127. </a:t>
            </a:r>
            <a:endParaRPr lang="en-US" sz="1400" dirty="0"/>
          </a:p>
        </p:txBody>
      </p:sp>
    </p:spTree>
    <p:extLst>
      <p:ext uri="{BB962C8B-B14F-4D97-AF65-F5344CB8AC3E}">
        <p14:creationId xmlns:p14="http://schemas.microsoft.com/office/powerpoint/2010/main" val="4097941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Empagliflozin</a:t>
            </a:r>
            <a:r>
              <a:rPr lang="en-US" dirty="0" smtClean="0"/>
              <a:t> appeared relatively safe.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4481762"/>
              </p:ext>
            </p:extLst>
          </p:nvPr>
        </p:nvGraphicFramePr>
        <p:xfrm>
          <a:off x="838200" y="1282262"/>
          <a:ext cx="10515600" cy="479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6488668"/>
            <a:ext cx="6277103" cy="307777"/>
          </a:xfrm>
          <a:prstGeom prst="rect">
            <a:avLst/>
          </a:prstGeom>
          <a:noFill/>
        </p:spPr>
        <p:txBody>
          <a:bodyPr wrap="none" rtlCol="0">
            <a:spAutoFit/>
          </a:bodyPr>
          <a:lstStyle/>
          <a:p>
            <a:r>
              <a:rPr lang="en-US" sz="1400" dirty="0" smtClean="0"/>
              <a:t>The EMPA-KIDNEY collaborative group N </a:t>
            </a:r>
            <a:r>
              <a:rPr lang="en-US" sz="1400" dirty="0" err="1" smtClean="0"/>
              <a:t>Engl</a:t>
            </a:r>
            <a:r>
              <a:rPr lang="en-US" sz="1400" dirty="0" smtClean="0"/>
              <a:t> J Med. 2023 Jan 12; 388(2): 117–127. </a:t>
            </a:r>
            <a:endParaRPr lang="en-US" sz="1400" dirty="0"/>
          </a:p>
        </p:txBody>
      </p:sp>
    </p:spTree>
    <p:extLst>
      <p:ext uri="{BB962C8B-B14F-4D97-AF65-F5344CB8AC3E}">
        <p14:creationId xmlns:p14="http://schemas.microsoft.com/office/powerpoint/2010/main" val="2705561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b</a:t>
            </a:r>
            <a:r>
              <a:rPr lang="en-US" dirty="0" smtClean="0"/>
              <a:t>eyond </a:t>
            </a:r>
            <a:r>
              <a:rPr lang="en-US" dirty="0" err="1" smtClean="0"/>
              <a:t>CREDENCE</a:t>
            </a:r>
            <a:r>
              <a:rPr lang="en-US" baseline="30000" dirty="0" err="1" smtClean="0"/>
              <a:t>a</a:t>
            </a:r>
            <a:r>
              <a:rPr lang="en-US" dirty="0" smtClean="0"/>
              <a:t> and DAPA-</a:t>
            </a:r>
            <a:r>
              <a:rPr lang="en-US" dirty="0" err="1" smtClean="0"/>
              <a:t>CKD</a:t>
            </a:r>
            <a:r>
              <a:rPr lang="en-US" baseline="30000" dirty="0" err="1" smtClean="0"/>
              <a:t>b</a:t>
            </a:r>
            <a:r>
              <a:rPr lang="en-US" dirty="0" smtClean="0"/>
              <a:t> </a:t>
            </a:r>
            <a:r>
              <a:rPr lang="en-US" dirty="0" smtClean="0"/>
              <a:t>trials.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7996065"/>
              </p:ext>
            </p:extLst>
          </p:nvPr>
        </p:nvGraphicFramePr>
        <p:xfrm>
          <a:off x="838200" y="183525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6349168"/>
            <a:ext cx="6894683" cy="523220"/>
          </a:xfrm>
          <a:prstGeom prst="rect">
            <a:avLst/>
          </a:prstGeom>
          <a:noFill/>
        </p:spPr>
        <p:txBody>
          <a:bodyPr wrap="square" rtlCol="0">
            <a:spAutoFit/>
          </a:bodyPr>
          <a:lstStyle/>
          <a:p>
            <a:pPr marL="342900" indent="-342900">
              <a:buAutoNum type="alphaLcPeriod"/>
            </a:pPr>
            <a:r>
              <a:rPr lang="en-US" sz="1400" dirty="0" err="1" smtClean="0"/>
              <a:t>Perkovic</a:t>
            </a:r>
            <a:r>
              <a:rPr lang="en-US" sz="1400" dirty="0" smtClean="0"/>
              <a:t> V. et al. N </a:t>
            </a:r>
            <a:r>
              <a:rPr lang="en-US" sz="1400" dirty="0" err="1" smtClean="0"/>
              <a:t>Engl</a:t>
            </a:r>
            <a:r>
              <a:rPr lang="en-US" sz="1400" dirty="0" smtClean="0"/>
              <a:t> J Med. 2019 Jun 13;380(24):2295-2306.</a:t>
            </a:r>
          </a:p>
          <a:p>
            <a:pPr marL="342900" indent="-342900">
              <a:buAutoNum type="alphaLcPeriod"/>
            </a:pPr>
            <a:r>
              <a:rPr lang="en-US" sz="1400" dirty="0" smtClean="0"/>
              <a:t>Heerspink HJL, et al.</a:t>
            </a:r>
            <a:r>
              <a:rPr lang="sv-SE" sz="1400" dirty="0" smtClean="0"/>
              <a:t> N Engl J Med. 2020 Oct 8;383(15):1436-1446.</a:t>
            </a:r>
            <a:endParaRPr lang="en-US" sz="1400" dirty="0"/>
          </a:p>
        </p:txBody>
      </p:sp>
    </p:spTree>
    <p:extLst>
      <p:ext uri="{BB962C8B-B14F-4D97-AF65-F5344CB8AC3E}">
        <p14:creationId xmlns:p14="http://schemas.microsoft.com/office/powerpoint/2010/main" val="395147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strength and </a:t>
            </a:r>
            <a:r>
              <a:rPr lang="en-US" dirty="0" smtClean="0"/>
              <a:t>limitations.</a:t>
            </a:r>
            <a:endParaRPr lang="en-US" dirty="0"/>
          </a:p>
        </p:txBody>
      </p:sp>
      <p:sp>
        <p:nvSpPr>
          <p:cNvPr id="4" name="Rounded Rectangle 3"/>
          <p:cNvSpPr/>
          <p:nvPr/>
        </p:nvSpPr>
        <p:spPr>
          <a:xfrm>
            <a:off x="1222408" y="1825625"/>
            <a:ext cx="4350619" cy="3339966"/>
          </a:xfrm>
          <a:prstGeom prst="roundRect">
            <a:avLst/>
          </a:prstGeom>
          <a:solidFill>
            <a:srgbClr val="500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STRENGTHS</a:t>
            </a:r>
          </a:p>
          <a:p>
            <a:pPr marL="285750" indent="-285750">
              <a:buFont typeface="Arial" panose="020B0604020202020204" pitchFamily="34" charset="0"/>
              <a:buChar char="•"/>
            </a:pPr>
            <a:r>
              <a:rPr lang="en-US" sz="2400" dirty="0" smtClean="0"/>
              <a:t>Large size</a:t>
            </a:r>
          </a:p>
          <a:p>
            <a:pPr marL="285750" indent="-285750">
              <a:buFont typeface="Arial" panose="020B0604020202020204" pitchFamily="34" charset="0"/>
              <a:buChar char="•"/>
            </a:pPr>
            <a:r>
              <a:rPr lang="en-US" sz="2400" dirty="0" smtClean="0"/>
              <a:t>*Diverse patients</a:t>
            </a:r>
          </a:p>
          <a:p>
            <a:pPr marL="285750" indent="-285750">
              <a:buFont typeface="Arial" panose="020B0604020202020204" pitchFamily="34" charset="0"/>
              <a:buChar char="•"/>
            </a:pPr>
            <a:r>
              <a:rPr lang="en-US" sz="2400" dirty="0" smtClean="0"/>
              <a:t>Good adherence</a:t>
            </a:r>
            <a:endParaRPr lang="en-US" sz="2400" dirty="0"/>
          </a:p>
        </p:txBody>
      </p:sp>
      <p:sp>
        <p:nvSpPr>
          <p:cNvPr id="5" name="Rounded Rectangle 4"/>
          <p:cNvSpPr/>
          <p:nvPr/>
        </p:nvSpPr>
        <p:spPr>
          <a:xfrm>
            <a:off x="6534751" y="1825625"/>
            <a:ext cx="4350619" cy="3339966"/>
          </a:xfrm>
          <a:prstGeom prst="roundRect">
            <a:avLst/>
          </a:prstGeom>
          <a:solidFill>
            <a:srgbClr val="CE8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LIMITATIONS</a:t>
            </a:r>
          </a:p>
          <a:p>
            <a:pPr algn="ctr"/>
            <a:r>
              <a:rPr lang="en-US" sz="2400" dirty="0" smtClean="0">
                <a:solidFill>
                  <a:schemeClr val="bg1"/>
                </a:solidFill>
              </a:rPr>
              <a:t>Reduced statistical power to assess secondary and tertiary cardiovascular outcome</a:t>
            </a:r>
            <a:endParaRPr lang="en-US" sz="2400" dirty="0">
              <a:solidFill>
                <a:schemeClr val="bg1"/>
              </a:solidFill>
            </a:endParaRPr>
          </a:p>
        </p:txBody>
      </p:sp>
    </p:spTree>
    <p:extLst>
      <p:ext uri="{BB962C8B-B14F-4D97-AF65-F5344CB8AC3E}">
        <p14:creationId xmlns:p14="http://schemas.microsoft.com/office/powerpoint/2010/main" val="3095684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effect of </a:t>
            </a:r>
            <a:r>
              <a:rPr lang="en-US" dirty="0" err="1" smtClean="0"/>
              <a:t>empagliflozin</a:t>
            </a:r>
            <a:r>
              <a:rPr lang="en-US" dirty="0" smtClean="0"/>
              <a:t> on patients with CKD?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8705157"/>
              </p:ext>
            </p:extLst>
          </p:nvPr>
        </p:nvGraphicFramePr>
        <p:xfrm>
          <a:off x="-230437" y="1564395"/>
          <a:ext cx="12525261" cy="5111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5255046" y="4032173"/>
            <a:ext cx="6533002" cy="396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31345" y="5310130"/>
            <a:ext cx="5089792" cy="396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534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922965" y="1541845"/>
            <a:ext cx="5301104" cy="4351338"/>
          </a:xfrm>
          <a:prstGeom prst="rect">
            <a:avLst/>
          </a:prstGeom>
          <a:solidFill>
            <a:schemeClr val="bg1"/>
          </a:solidFill>
        </p:spPr>
      </p:pic>
      <p:sp>
        <p:nvSpPr>
          <p:cNvPr id="5" name="Title 1"/>
          <p:cNvSpPr txBox="1">
            <a:spLocks/>
          </p:cNvSpPr>
          <p:nvPr/>
        </p:nvSpPr>
        <p:spPr>
          <a:xfrm>
            <a:off x="6446107" y="1690688"/>
            <a:ext cx="4778941" cy="40042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smtClean="0">
                <a:solidFill>
                  <a:srgbClr val="50006C"/>
                </a:solidFill>
              </a:rPr>
              <a:t>Empagliflozin</a:t>
            </a:r>
            <a:r>
              <a:rPr lang="en-US" b="1" dirty="0" smtClean="0">
                <a:solidFill>
                  <a:srgbClr val="50006C"/>
                </a:solidFill>
              </a:rPr>
              <a:t> can help individuals with CKD.</a:t>
            </a:r>
            <a:endParaRPr lang="en-US" b="1" dirty="0">
              <a:solidFill>
                <a:srgbClr val="50006C"/>
              </a:solidFill>
            </a:endParaRPr>
          </a:p>
        </p:txBody>
      </p:sp>
    </p:spTree>
    <p:extLst>
      <p:ext uri="{BB962C8B-B14F-4D97-AF65-F5344CB8AC3E}">
        <p14:creationId xmlns:p14="http://schemas.microsoft.com/office/powerpoint/2010/main" val="1415770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effect of </a:t>
            </a:r>
            <a:r>
              <a:rPr lang="en-US" dirty="0" err="1" smtClean="0"/>
              <a:t>empagliflozin</a:t>
            </a:r>
            <a:r>
              <a:rPr lang="en-US" dirty="0" smtClean="0"/>
              <a:t> on patients with CKD?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61278584"/>
              </p:ext>
            </p:extLst>
          </p:nvPr>
        </p:nvGraphicFramePr>
        <p:xfrm>
          <a:off x="-230437" y="1564395"/>
          <a:ext cx="12525261" cy="5111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930790" y="2784764"/>
            <a:ext cx="3888954" cy="36021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513490" y="5328745"/>
            <a:ext cx="5055476" cy="346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990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effect of </a:t>
            </a:r>
            <a:r>
              <a:rPr lang="en-US" dirty="0" err="1" smtClean="0"/>
              <a:t>empagliflozin</a:t>
            </a:r>
            <a:r>
              <a:rPr lang="en-US" dirty="0" smtClean="0"/>
              <a:t> on patients with CKD?</a:t>
            </a:r>
            <a:endParaRPr lang="en-US" dirty="0"/>
          </a:p>
        </p:txBody>
      </p:sp>
      <p:graphicFrame>
        <p:nvGraphicFramePr>
          <p:cNvPr id="6" name="Content Placeholder 5"/>
          <p:cNvGraphicFramePr>
            <a:graphicFrameLocks noGrp="1"/>
          </p:cNvGraphicFramePr>
          <p:nvPr>
            <p:ph idx="1"/>
          </p:nvPr>
        </p:nvGraphicFramePr>
        <p:xfrm>
          <a:off x="-230437" y="1564395"/>
          <a:ext cx="12525261" cy="5111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930790" y="2784764"/>
            <a:ext cx="3888954" cy="36021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255172" y="4004441"/>
            <a:ext cx="6526925" cy="44143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7796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3985"/>
            <a:ext cx="10481441" cy="1196703"/>
          </a:xfrm>
        </p:spPr>
        <p:txBody>
          <a:bodyPr>
            <a:normAutofit/>
          </a:bodyPr>
          <a:lstStyle/>
          <a:p>
            <a:r>
              <a:rPr lang="en-US" dirty="0" smtClean="0"/>
              <a:t>CKD progression is a challenge.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09080"/>
              </p:ext>
            </p:extLst>
          </p:nvPr>
        </p:nvGraphicFramePr>
        <p:xfrm>
          <a:off x="3840892" y="2496064"/>
          <a:ext cx="3634946" cy="2150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owchart: Connector 4"/>
          <p:cNvSpPr/>
          <p:nvPr/>
        </p:nvSpPr>
        <p:spPr>
          <a:xfrm>
            <a:off x="1981201" y="2642049"/>
            <a:ext cx="1779373" cy="1779373"/>
          </a:xfrm>
          <a:prstGeom prst="flowChartConnector">
            <a:avLst/>
          </a:prstGeom>
          <a:solidFill>
            <a:srgbClr val="5000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CKD</a:t>
            </a:r>
            <a:endParaRPr lang="en-US" sz="3600" dirty="0"/>
          </a:p>
        </p:txBody>
      </p:sp>
      <p:sp>
        <p:nvSpPr>
          <p:cNvPr id="6" name="Flowchart: Connector 5"/>
          <p:cNvSpPr/>
          <p:nvPr/>
        </p:nvSpPr>
        <p:spPr>
          <a:xfrm>
            <a:off x="7556156" y="2129243"/>
            <a:ext cx="2804983" cy="2804983"/>
          </a:xfrm>
          <a:prstGeom prst="flowChartConnector">
            <a:avLst/>
          </a:prstGeom>
          <a:solidFill>
            <a:srgbClr val="5000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Kidney</a:t>
            </a:r>
            <a:r>
              <a:rPr lang="en-US" sz="2400" dirty="0" smtClean="0"/>
              <a:t> </a:t>
            </a:r>
            <a:r>
              <a:rPr lang="en-US" sz="3600" dirty="0" smtClean="0"/>
              <a:t>failure</a:t>
            </a:r>
            <a:endParaRPr lang="en-US" sz="3600" dirty="0"/>
          </a:p>
        </p:txBody>
      </p:sp>
    </p:spTree>
    <p:extLst>
      <p:ext uri="{BB962C8B-B14F-4D97-AF65-F5344CB8AC3E}">
        <p14:creationId xmlns:p14="http://schemas.microsoft.com/office/powerpoint/2010/main" val="1681927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to slow CKD progression </a:t>
            </a:r>
            <a:r>
              <a:rPr lang="en-US" dirty="0" smtClean="0"/>
              <a:t>remains.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1378255"/>
              </p:ext>
            </p:extLst>
          </p:nvPr>
        </p:nvGraphicFramePr>
        <p:xfrm>
          <a:off x="1956488" y="2142572"/>
          <a:ext cx="7199868" cy="2531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Connector 6"/>
          <p:cNvSpPr/>
          <p:nvPr/>
        </p:nvSpPr>
        <p:spPr>
          <a:xfrm>
            <a:off x="90618" y="2518483"/>
            <a:ext cx="1779373" cy="1779373"/>
          </a:xfrm>
          <a:prstGeom prst="flowChartConnector">
            <a:avLst/>
          </a:prstGeom>
          <a:solidFill>
            <a:srgbClr val="5000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CKD</a:t>
            </a:r>
            <a:endParaRPr lang="en-US" sz="2800" dirty="0"/>
          </a:p>
        </p:txBody>
      </p:sp>
      <p:sp>
        <p:nvSpPr>
          <p:cNvPr id="8" name="Flowchart: Connector 7"/>
          <p:cNvSpPr/>
          <p:nvPr/>
        </p:nvSpPr>
        <p:spPr>
          <a:xfrm>
            <a:off x="9242854" y="2005677"/>
            <a:ext cx="2804983" cy="2804983"/>
          </a:xfrm>
          <a:prstGeom prst="flowChartConnector">
            <a:avLst/>
          </a:prstGeom>
          <a:solidFill>
            <a:srgbClr val="5000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Kidney</a:t>
            </a:r>
            <a:r>
              <a:rPr lang="en-US" sz="2400" dirty="0" smtClean="0"/>
              <a:t> </a:t>
            </a:r>
            <a:r>
              <a:rPr lang="en-US" sz="3600" dirty="0" smtClean="0"/>
              <a:t>failure</a:t>
            </a:r>
            <a:endParaRPr lang="en-US" sz="3600" dirty="0"/>
          </a:p>
        </p:txBody>
      </p:sp>
      <p:sp>
        <p:nvSpPr>
          <p:cNvPr id="3" name="TextBox 2"/>
          <p:cNvSpPr txBox="1"/>
          <p:nvPr/>
        </p:nvSpPr>
        <p:spPr>
          <a:xfrm>
            <a:off x="4551307" y="4297856"/>
            <a:ext cx="2183226" cy="1200329"/>
          </a:xfrm>
          <a:prstGeom prst="rect">
            <a:avLst/>
          </a:prstGeom>
          <a:noFill/>
        </p:spPr>
        <p:txBody>
          <a:bodyPr wrap="none" rtlCol="0">
            <a:spAutoFit/>
          </a:bodyPr>
          <a:lstStyle/>
          <a:p>
            <a:r>
              <a:rPr lang="en-US" sz="2400" dirty="0" smtClean="0"/>
              <a:t>RAS inhibitors</a:t>
            </a:r>
          </a:p>
          <a:p>
            <a:r>
              <a:rPr lang="en-US" sz="2400" dirty="0" smtClean="0"/>
              <a:t>SGLT2 inhibitors</a:t>
            </a:r>
          </a:p>
          <a:p>
            <a:r>
              <a:rPr lang="en-US" sz="2400" dirty="0" err="1" smtClean="0"/>
              <a:t>Finerenone</a:t>
            </a:r>
            <a:endParaRPr lang="en-US" sz="2400" dirty="0" smtClean="0"/>
          </a:p>
        </p:txBody>
      </p:sp>
      <p:sp>
        <p:nvSpPr>
          <p:cNvPr id="9" name="Rectangle 8"/>
          <p:cNvSpPr/>
          <p:nvPr/>
        </p:nvSpPr>
        <p:spPr>
          <a:xfrm>
            <a:off x="0" y="6550223"/>
            <a:ext cx="7058025" cy="307777"/>
          </a:xfrm>
          <a:prstGeom prst="rect">
            <a:avLst/>
          </a:prstGeom>
        </p:spPr>
        <p:txBody>
          <a:bodyPr wrap="square">
            <a:spAutoFit/>
          </a:bodyPr>
          <a:lstStyle/>
          <a:p>
            <a:r>
              <a:rPr lang="en-US" sz="1400" dirty="0" smtClean="0"/>
              <a:t>a. Heerspink HJL, et al. N </a:t>
            </a:r>
            <a:r>
              <a:rPr lang="en-US" sz="1400" dirty="0" err="1" smtClean="0"/>
              <a:t>Engl</a:t>
            </a:r>
            <a:r>
              <a:rPr lang="en-US" sz="1400" dirty="0" smtClean="0"/>
              <a:t> J Med. 2020 Oct 8;383(15):1436-1446</a:t>
            </a:r>
            <a:endParaRPr lang="en-US" sz="1400" dirty="0"/>
          </a:p>
        </p:txBody>
      </p:sp>
    </p:spTree>
    <p:extLst>
      <p:ext uri="{BB962C8B-B14F-4D97-AF65-F5344CB8AC3E}">
        <p14:creationId xmlns:p14="http://schemas.microsoft.com/office/powerpoint/2010/main" val="51675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a:t>
            </a:r>
            <a:r>
              <a:rPr lang="en-US" dirty="0" err="1" smtClean="0"/>
              <a:t>empagliflozin</a:t>
            </a:r>
            <a:r>
              <a:rPr lang="en-US" dirty="0" smtClean="0"/>
              <a:t> help?</a:t>
            </a:r>
            <a:endParaRPr lang="en-US" dirty="0"/>
          </a:p>
        </p:txBody>
      </p:sp>
      <p:sp>
        <p:nvSpPr>
          <p:cNvPr id="4" name="Rounded Rectangle 3"/>
          <p:cNvSpPr/>
          <p:nvPr/>
        </p:nvSpPr>
        <p:spPr>
          <a:xfrm>
            <a:off x="663751" y="1566841"/>
            <a:ext cx="4890053" cy="3796748"/>
          </a:xfrm>
          <a:prstGeom prst="roundRect">
            <a:avLst/>
          </a:prstGeom>
          <a:solidFill>
            <a:srgbClr val="CE8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smtClean="0"/>
              <a:t>Effect of once daily </a:t>
            </a:r>
            <a:r>
              <a:rPr lang="en-US" sz="3200" dirty="0" err="1" smtClean="0"/>
              <a:t>empagliflozin</a:t>
            </a:r>
            <a:r>
              <a:rPr lang="en-US" sz="3200" dirty="0" smtClean="0"/>
              <a:t> on CKD progression, cardiovascular disease and safety.</a:t>
            </a:r>
            <a:endParaRPr lang="en-US" sz="3200" dirty="0"/>
          </a:p>
        </p:txBody>
      </p:sp>
      <p:sp>
        <p:nvSpPr>
          <p:cNvPr id="7" name="Rounded Rectangle 6"/>
          <p:cNvSpPr/>
          <p:nvPr/>
        </p:nvSpPr>
        <p:spPr>
          <a:xfrm>
            <a:off x="6741130" y="1566841"/>
            <a:ext cx="4890053" cy="3796748"/>
          </a:xfrm>
          <a:prstGeom prst="roundRect">
            <a:avLst/>
          </a:prstGeom>
          <a:solidFill>
            <a:srgbClr val="500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Diverse patients with CKD </a:t>
            </a:r>
            <a:endParaRPr lang="en-US" sz="3200" dirty="0"/>
          </a:p>
          <a:p>
            <a:pPr marL="457200" indent="-457200">
              <a:buFont typeface="Arial" panose="020B0604020202020204" pitchFamily="34" charset="0"/>
              <a:buChar char="•"/>
            </a:pPr>
            <a:r>
              <a:rPr lang="en-US" sz="3200" dirty="0" smtClean="0"/>
              <a:t>People with and without diabetes</a:t>
            </a:r>
          </a:p>
          <a:p>
            <a:pPr marL="457200" indent="-457200">
              <a:buFont typeface="Arial" panose="020B0604020202020204" pitchFamily="34" charset="0"/>
              <a:buChar char="•"/>
            </a:pPr>
            <a:r>
              <a:rPr lang="en-US" sz="3200" dirty="0" smtClean="0"/>
              <a:t>Wide range of </a:t>
            </a:r>
            <a:r>
              <a:rPr lang="en-US" sz="3200" dirty="0" err="1" smtClean="0"/>
              <a:t>eGFR</a:t>
            </a:r>
            <a:endParaRPr lang="en-US" sz="3200" dirty="0" smtClean="0"/>
          </a:p>
          <a:p>
            <a:pPr marL="457200" indent="-457200">
              <a:buFont typeface="Arial" panose="020B0604020202020204" pitchFamily="34" charset="0"/>
              <a:buChar char="•"/>
            </a:pPr>
            <a:r>
              <a:rPr lang="en-US" sz="3200" dirty="0" smtClean="0"/>
              <a:t>High and low- level albuminuria</a:t>
            </a:r>
          </a:p>
        </p:txBody>
      </p:sp>
    </p:spTree>
    <p:extLst>
      <p:ext uri="{BB962C8B-B14F-4D97-AF65-F5344CB8AC3E}">
        <p14:creationId xmlns:p14="http://schemas.microsoft.com/office/powerpoint/2010/main" val="2571462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 with a wide range of </a:t>
            </a:r>
            <a:r>
              <a:rPr lang="en-US" dirty="0" err="1" smtClean="0"/>
              <a:t>eGFR</a:t>
            </a:r>
            <a:r>
              <a:rPr lang="en-US" dirty="0" smtClean="0"/>
              <a:t> were recruited.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9205423"/>
              </p:ext>
            </p:extLst>
          </p:nvPr>
        </p:nvGraphicFramePr>
        <p:xfrm>
          <a:off x="-325878" y="2213848"/>
          <a:ext cx="4536896" cy="3940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10"/>
          <p:cNvSpPr/>
          <p:nvPr/>
        </p:nvSpPr>
        <p:spPr>
          <a:xfrm>
            <a:off x="5180422" y="1887246"/>
            <a:ext cx="5535524" cy="626724"/>
          </a:xfrm>
          <a:prstGeom prst="roundRect">
            <a:avLst/>
          </a:prstGeom>
          <a:solidFill>
            <a:srgbClr val="5000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Study participants</a:t>
            </a:r>
            <a:endParaRPr lang="en-US" sz="2800" dirty="0"/>
          </a:p>
        </p:txBody>
      </p:sp>
      <p:grpSp>
        <p:nvGrpSpPr>
          <p:cNvPr id="26" name="Group 25"/>
          <p:cNvGrpSpPr/>
          <p:nvPr/>
        </p:nvGrpSpPr>
        <p:grpSpPr>
          <a:xfrm>
            <a:off x="3803789" y="2794794"/>
            <a:ext cx="8288789" cy="3359426"/>
            <a:chOff x="3999104" y="2763945"/>
            <a:chExt cx="8288789" cy="3359426"/>
          </a:xfrm>
        </p:grpSpPr>
        <p:grpSp>
          <p:nvGrpSpPr>
            <p:cNvPr id="12" name="Group 11"/>
            <p:cNvGrpSpPr/>
            <p:nvPr/>
          </p:nvGrpSpPr>
          <p:grpSpPr>
            <a:xfrm>
              <a:off x="3999104" y="2763945"/>
              <a:ext cx="8288789" cy="3359426"/>
              <a:chOff x="156569" y="1940476"/>
              <a:chExt cx="8860145" cy="3359426"/>
            </a:xfrm>
          </p:grpSpPr>
          <p:sp>
            <p:nvSpPr>
              <p:cNvPr id="13" name="Regular Pentagon 12"/>
              <p:cNvSpPr/>
              <p:nvPr/>
            </p:nvSpPr>
            <p:spPr>
              <a:xfrm>
                <a:off x="156569" y="2419574"/>
                <a:ext cx="2822713" cy="2880328"/>
              </a:xfrm>
              <a:prstGeom prst="pentagon">
                <a:avLst/>
              </a:prstGeom>
              <a:solidFill>
                <a:srgbClr val="CE8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eGFR</a:t>
                </a:r>
                <a:endParaRPr lang="en-US" dirty="0" smtClean="0"/>
              </a:p>
              <a:p>
                <a:pPr algn="ctr"/>
                <a:r>
                  <a:rPr lang="en-US" dirty="0" smtClean="0"/>
                  <a:t>≥20 to &lt;45 ml/min/1.73m</a:t>
                </a:r>
                <a:r>
                  <a:rPr lang="en-US" baseline="30000" dirty="0" smtClean="0"/>
                  <a:t>2</a:t>
                </a:r>
                <a:endParaRPr lang="en-US" baseline="30000" dirty="0"/>
              </a:p>
            </p:txBody>
          </p:sp>
          <p:sp>
            <p:nvSpPr>
              <p:cNvPr id="14" name="Flowchart: Connector 13"/>
              <p:cNvSpPr/>
              <p:nvPr/>
            </p:nvSpPr>
            <p:spPr>
              <a:xfrm>
                <a:off x="718718" y="1940476"/>
                <a:ext cx="1698413" cy="1700799"/>
              </a:xfrm>
              <a:prstGeom prst="flowChartConnector">
                <a:avLst/>
              </a:prstGeom>
              <a:solidFill>
                <a:srgbClr val="F5E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gular Pentagon 14"/>
              <p:cNvSpPr/>
              <p:nvPr/>
            </p:nvSpPr>
            <p:spPr>
              <a:xfrm>
                <a:off x="3175287" y="2419574"/>
                <a:ext cx="2822713" cy="2880328"/>
              </a:xfrm>
              <a:prstGeom prst="pentagon">
                <a:avLst/>
              </a:prstGeom>
              <a:solidFill>
                <a:srgbClr val="F5E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smtClean="0">
                  <a:solidFill>
                    <a:srgbClr val="50006C"/>
                  </a:solidFill>
                </a:endParaRPr>
              </a:p>
              <a:p>
                <a:pPr algn="ctr"/>
                <a:endParaRPr lang="en-US" baseline="30000" dirty="0">
                  <a:solidFill>
                    <a:srgbClr val="50006C"/>
                  </a:solidFill>
                </a:endParaRPr>
              </a:p>
              <a:p>
                <a:pPr algn="ctr"/>
                <a:r>
                  <a:rPr lang="en-US" baseline="30000" dirty="0" smtClean="0">
                    <a:solidFill>
                      <a:srgbClr val="50006C"/>
                    </a:solidFill>
                  </a:rPr>
                  <a:t>*</a:t>
                </a:r>
                <a:r>
                  <a:rPr lang="en-US" dirty="0" err="1" smtClean="0">
                    <a:solidFill>
                      <a:srgbClr val="50006C"/>
                    </a:solidFill>
                  </a:rPr>
                  <a:t>eGFR</a:t>
                </a:r>
                <a:endParaRPr lang="en-US" dirty="0" smtClean="0">
                  <a:solidFill>
                    <a:srgbClr val="50006C"/>
                  </a:solidFill>
                </a:endParaRPr>
              </a:p>
              <a:p>
                <a:pPr algn="ctr"/>
                <a:r>
                  <a:rPr lang="en-US" dirty="0" smtClean="0">
                    <a:solidFill>
                      <a:srgbClr val="50006C"/>
                    </a:solidFill>
                  </a:rPr>
                  <a:t> </a:t>
                </a:r>
                <a:r>
                  <a:rPr lang="en-US" spc="-100" dirty="0" smtClean="0">
                    <a:solidFill>
                      <a:srgbClr val="50006C"/>
                    </a:solidFill>
                  </a:rPr>
                  <a:t>≥ </a:t>
                </a:r>
                <a:r>
                  <a:rPr lang="en-US" dirty="0" smtClean="0">
                    <a:solidFill>
                      <a:srgbClr val="50006C"/>
                    </a:solidFill>
                  </a:rPr>
                  <a:t>45 </a:t>
                </a:r>
                <a:r>
                  <a:rPr lang="en-US" dirty="0" smtClean="0">
                    <a:solidFill>
                      <a:srgbClr val="50006C"/>
                    </a:solidFill>
                  </a:rPr>
                  <a:t>to </a:t>
                </a:r>
                <a:r>
                  <a:rPr lang="en-US" dirty="0" smtClean="0">
                    <a:solidFill>
                      <a:srgbClr val="50006C"/>
                    </a:solidFill>
                  </a:rPr>
                  <a:t>&lt;</a:t>
                </a:r>
                <a:r>
                  <a:rPr lang="en-US" spc="-100" dirty="0" smtClean="0">
                    <a:solidFill>
                      <a:srgbClr val="50006C"/>
                    </a:solidFill>
                  </a:rPr>
                  <a:t> </a:t>
                </a:r>
                <a:r>
                  <a:rPr lang="en-US" dirty="0" smtClean="0">
                    <a:solidFill>
                      <a:srgbClr val="50006C"/>
                    </a:solidFill>
                  </a:rPr>
                  <a:t>90 ml/min/1.73m</a:t>
                </a:r>
                <a:r>
                  <a:rPr lang="en-US" baseline="30000" dirty="0" smtClean="0">
                    <a:solidFill>
                      <a:srgbClr val="50006C"/>
                    </a:solidFill>
                  </a:rPr>
                  <a:t>2</a:t>
                </a:r>
                <a:r>
                  <a:rPr lang="en-US" dirty="0" smtClean="0">
                    <a:solidFill>
                      <a:srgbClr val="50006C"/>
                    </a:solidFill>
                  </a:rPr>
                  <a:t> </a:t>
                </a:r>
                <a:r>
                  <a:rPr lang="en-US" dirty="0" smtClean="0">
                    <a:solidFill>
                      <a:srgbClr val="50006C"/>
                    </a:solidFill>
                  </a:rPr>
                  <a:t>+ </a:t>
                </a:r>
                <a:r>
                  <a:rPr lang="en-US" dirty="0">
                    <a:solidFill>
                      <a:srgbClr val="50006C"/>
                    </a:solidFill>
                  </a:rPr>
                  <a:t> </a:t>
                </a:r>
                <a:endParaRPr lang="en-US" dirty="0" smtClean="0">
                  <a:solidFill>
                    <a:srgbClr val="50006C"/>
                  </a:solidFill>
                </a:endParaRPr>
              </a:p>
              <a:p>
                <a:pPr algn="ctr"/>
                <a:r>
                  <a:rPr lang="en-US" dirty="0" smtClean="0">
                    <a:solidFill>
                      <a:srgbClr val="50006C"/>
                    </a:solidFill>
                  </a:rPr>
                  <a:t> ACR</a:t>
                </a:r>
                <a:r>
                  <a:rPr lang="en-US" spc="-100" dirty="0" smtClean="0">
                    <a:solidFill>
                      <a:srgbClr val="50006C"/>
                    </a:solidFill>
                  </a:rPr>
                  <a:t> &gt;</a:t>
                </a:r>
                <a:r>
                  <a:rPr lang="en-US" dirty="0" smtClean="0">
                    <a:solidFill>
                      <a:srgbClr val="50006C"/>
                    </a:solidFill>
                  </a:rPr>
                  <a:t>200mg/g</a:t>
                </a:r>
                <a:endParaRPr lang="en-US" dirty="0">
                  <a:solidFill>
                    <a:srgbClr val="50006C"/>
                  </a:solidFill>
                </a:endParaRPr>
              </a:p>
            </p:txBody>
          </p:sp>
          <p:sp>
            <p:nvSpPr>
              <p:cNvPr id="16" name="Regular Pentagon 15"/>
              <p:cNvSpPr/>
              <p:nvPr/>
            </p:nvSpPr>
            <p:spPr>
              <a:xfrm>
                <a:off x="6194001" y="2419574"/>
                <a:ext cx="2822713" cy="2880328"/>
              </a:xfrm>
              <a:prstGeom prst="pentagon">
                <a:avLst/>
              </a:prstGeom>
              <a:solidFill>
                <a:srgbClr val="CE8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Polycystic kidney disease</a:t>
                </a:r>
              </a:p>
              <a:p>
                <a:pPr algn="ctr"/>
                <a:r>
                  <a:rPr lang="en-US" dirty="0" smtClean="0"/>
                  <a:t>Kidney transplant</a:t>
                </a:r>
                <a:endParaRPr lang="en-US" dirty="0"/>
              </a:p>
            </p:txBody>
          </p:sp>
          <p:sp>
            <p:nvSpPr>
              <p:cNvPr id="17" name="Flowchart: Connector 16"/>
              <p:cNvSpPr/>
              <p:nvPr/>
            </p:nvSpPr>
            <p:spPr>
              <a:xfrm>
                <a:off x="6756150" y="1940476"/>
                <a:ext cx="1698413" cy="1700799"/>
              </a:xfrm>
              <a:prstGeom prst="flowChartConnector">
                <a:avLst/>
              </a:prstGeom>
              <a:solidFill>
                <a:srgbClr val="F5E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3737436" y="1940476"/>
                <a:ext cx="1698413" cy="1700799"/>
              </a:xfrm>
              <a:prstGeom prst="flowChartConnector">
                <a:avLst/>
              </a:prstGeom>
              <a:solidFill>
                <a:srgbClr val="CE8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Multiply 18"/>
            <p:cNvSpPr/>
            <p:nvPr/>
          </p:nvSpPr>
          <p:spPr>
            <a:xfrm>
              <a:off x="10600421" y="3172159"/>
              <a:ext cx="734253" cy="782853"/>
            </a:xfrm>
            <a:prstGeom prst="mathMultiply">
              <a:avLst/>
            </a:prstGeom>
            <a:solidFill>
              <a:srgbClr val="500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us 19"/>
            <p:cNvSpPr/>
            <p:nvPr/>
          </p:nvSpPr>
          <p:spPr>
            <a:xfrm>
              <a:off x="4974689" y="3212194"/>
              <a:ext cx="689514" cy="733082"/>
            </a:xfrm>
            <a:prstGeom prst="mathPlus">
              <a:avLst/>
            </a:prstGeom>
            <a:solidFill>
              <a:srgbClr val="500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us 20"/>
            <p:cNvSpPr/>
            <p:nvPr/>
          </p:nvSpPr>
          <p:spPr>
            <a:xfrm>
              <a:off x="7874951" y="3243043"/>
              <a:ext cx="661049" cy="702233"/>
            </a:xfrm>
            <a:prstGeom prst="mathPlus">
              <a:avLst/>
            </a:prstGeom>
            <a:solidFill>
              <a:srgbClr val="500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ction Button: Home 21">
            <a:hlinkClick r:id="" action="ppaction://hlinkshowjump?jump=firstslide" highlightClick="1"/>
          </p:cNvPr>
          <p:cNvSpPr/>
          <p:nvPr/>
        </p:nvSpPr>
        <p:spPr>
          <a:xfrm>
            <a:off x="462336" y="3922946"/>
            <a:ext cx="523982" cy="499173"/>
          </a:xfrm>
          <a:prstGeom prst="actionButtonHome">
            <a:avLst/>
          </a:prstGeom>
          <a:solidFill>
            <a:srgbClr val="F5E8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uble Wave 22"/>
          <p:cNvSpPr/>
          <p:nvPr/>
        </p:nvSpPr>
        <p:spPr>
          <a:xfrm>
            <a:off x="462336" y="5383658"/>
            <a:ext cx="523982" cy="390418"/>
          </a:xfrm>
          <a:prstGeom prst="doubleWave">
            <a:avLst/>
          </a:prstGeom>
          <a:solidFill>
            <a:srgbClr val="5000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ecision 23"/>
          <p:cNvSpPr/>
          <p:nvPr/>
        </p:nvSpPr>
        <p:spPr>
          <a:xfrm>
            <a:off x="390416" y="2606700"/>
            <a:ext cx="595902" cy="345299"/>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577490" y="2664587"/>
            <a:ext cx="221753" cy="229524"/>
          </a:xfrm>
          <a:prstGeom prst="flowChartConnector">
            <a:avLst/>
          </a:prstGeom>
          <a:solidFill>
            <a:srgbClr val="5000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817678" y="6488668"/>
            <a:ext cx="4320222" cy="369332"/>
          </a:xfrm>
          <a:prstGeom prst="rect">
            <a:avLst/>
          </a:prstGeom>
          <a:noFill/>
        </p:spPr>
        <p:txBody>
          <a:bodyPr wrap="none" rtlCol="0">
            <a:spAutoFit/>
          </a:bodyPr>
          <a:lstStyle/>
          <a:p>
            <a:r>
              <a:rPr lang="en-US" dirty="0" smtClean="0"/>
              <a:t>*</a:t>
            </a:r>
            <a:r>
              <a:rPr lang="en-US" sz="1400" dirty="0" smtClean="0"/>
              <a:t>the patient should be on single agent RAS to be eligible</a:t>
            </a:r>
            <a:endParaRPr lang="en-US" sz="1400" dirty="0"/>
          </a:p>
        </p:txBody>
      </p:sp>
    </p:spTree>
    <p:extLst>
      <p:ext uri="{BB962C8B-B14F-4D97-AF65-F5344CB8AC3E}">
        <p14:creationId xmlns:p14="http://schemas.microsoft.com/office/powerpoint/2010/main" val="2491909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31165922"/>
              </p:ext>
            </p:extLst>
          </p:nvPr>
        </p:nvGraphicFramePr>
        <p:xfrm>
          <a:off x="767615" y="102790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181100" y="5248275"/>
            <a:ext cx="9448800" cy="933450"/>
          </a:xfrm>
          <a:prstGeom prst="roundRect">
            <a:avLst/>
          </a:prstGeom>
          <a:solidFill>
            <a:srgbClr val="5000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Kidney disease progression includes commencing maintenance dialysis, receiving a  kidney transplant, sustained decline of </a:t>
            </a:r>
            <a:r>
              <a:rPr lang="en-US" dirty="0" err="1" smtClean="0"/>
              <a:t>eGFR</a:t>
            </a:r>
            <a:r>
              <a:rPr lang="en-US" dirty="0" smtClean="0"/>
              <a:t> to &lt;</a:t>
            </a:r>
            <a:r>
              <a:rPr lang="en-US" dirty="0" smtClean="0"/>
              <a:t>10 ml/min/1.73 m</a:t>
            </a:r>
            <a:r>
              <a:rPr lang="en-US" baseline="30000" dirty="0" smtClean="0"/>
              <a:t>2</a:t>
            </a:r>
            <a:r>
              <a:rPr lang="en-US" dirty="0" smtClean="0"/>
              <a:t>, sustained decline of </a:t>
            </a:r>
            <a:r>
              <a:rPr lang="en-US" dirty="0" err="1" smtClean="0"/>
              <a:t>eGFR</a:t>
            </a:r>
            <a:r>
              <a:rPr lang="en-US" dirty="0" smtClean="0"/>
              <a:t> of at least 40% of baseline, or renal death.</a:t>
            </a:r>
            <a:endParaRPr lang="en-US" dirty="0"/>
          </a:p>
        </p:txBody>
      </p:sp>
    </p:spTree>
    <p:extLst>
      <p:ext uri="{BB962C8B-B14F-4D97-AF65-F5344CB8AC3E}">
        <p14:creationId xmlns:p14="http://schemas.microsoft.com/office/powerpoint/2010/main" val="1760854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3496</TotalTime>
  <Words>1825</Words>
  <Application>Microsoft Office PowerPoint</Application>
  <PresentationFormat>Widescreen</PresentationFormat>
  <Paragraphs>183</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Empagliflozin benefits a broad range of patients with CKD</vt:lpstr>
      <vt:lpstr>What is the effect of empagliflozin on patients with CKD?</vt:lpstr>
      <vt:lpstr>What is the effect of empagliflozin on patients with CKD?</vt:lpstr>
      <vt:lpstr>What is the effect of empagliflozin on patients with CKD?</vt:lpstr>
      <vt:lpstr>CKD progression is a challenge.</vt:lpstr>
      <vt:lpstr>The need to slow CKD progression remains.</vt:lpstr>
      <vt:lpstr>Can empagliflozin help?</vt:lpstr>
      <vt:lpstr>Participants with a wide range of eGFR were recruited.</vt:lpstr>
      <vt:lpstr>PowerPoint Presentation</vt:lpstr>
      <vt:lpstr>The study was stopped early after interim analysis.</vt:lpstr>
      <vt:lpstr>Patient characteristics were similar in both groups.</vt:lpstr>
      <vt:lpstr>Empagliflozin led to fewer kidney disease progression and cardiovascular death.</vt:lpstr>
      <vt:lpstr>The benefit of empagliflozin on kidney disease progression and CV death was demonstrated in subgroups.</vt:lpstr>
      <vt:lpstr>The benefit of empagliflozin on kidney disease progression and CV death was demonstrated in subgroups.</vt:lpstr>
      <vt:lpstr>Empagliflozin led to significantly fewer all-cause hospitalization.</vt:lpstr>
      <vt:lpstr>The overall rate of decline in eGFR was slower in the empagliflozin group.</vt:lpstr>
      <vt:lpstr>Empagliflozin appeared relatively safe.</vt:lpstr>
      <vt:lpstr>Going beyond CREDENCEa and DAPA-CKDb trials.</vt:lpstr>
      <vt:lpstr>Study strength and limitations.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OSAKWE</dc:creator>
  <cp:lastModifiedBy>OSAKWE</cp:lastModifiedBy>
  <cp:revision>117</cp:revision>
  <dcterms:created xsi:type="dcterms:W3CDTF">2023-12-29T20:08:29Z</dcterms:created>
  <dcterms:modified xsi:type="dcterms:W3CDTF">2024-01-01T21:45:25Z</dcterms:modified>
</cp:coreProperties>
</file>